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b3ff3a07d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b3ff3a07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b3ff3a07d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b3ff3a07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b3ff3a07d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b3ff3a07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b3ff3a07d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b3ff3a07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b3ff3a07d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b3ff3a07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b3ff3a07d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b3ff3a07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b3ff3a07d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b3ff3a07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b3ff3a07d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b3ff3a07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b3ff3a07d_0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b3ff3a07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b3ff3a07d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b3ff3a07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b3ff3a07d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b3ff3a0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b3ff3a07d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b3ff3a0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b3ff3a07d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b3ff3a07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b3ff3a07d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b3ff3a07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www.kaggle.com/sachinpatel21/starter-code-to-view-dataset-images/data" TargetMode="External"/><Relationship Id="rId4" Type="http://schemas.openxmlformats.org/officeDocument/2006/relationships/hyperlink" Target="https://github.com/tzutalin/labelImg" TargetMode="External"/><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github.com/pjreddie/darkn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ieeexplore.ieee.org/author/37088469795" TargetMode="External"/><Relationship Id="rId4" Type="http://schemas.openxmlformats.org/officeDocument/2006/relationships/hyperlink" Target="https://ieeexplore.ieee.org/author/37088468888" TargetMode="External"/><Relationship Id="rId5" Type="http://schemas.openxmlformats.org/officeDocument/2006/relationships/hyperlink" Target="https://ieeexplore.ieee.org/author/37088468773" TargetMode="External"/><Relationship Id="rId6" Type="http://schemas.openxmlformats.org/officeDocument/2006/relationships/hyperlink" Target="https://ieeexplore.ieee.org/author/37088468822" TargetMode="External"/><Relationship Id="rId7" Type="http://schemas.openxmlformats.org/officeDocument/2006/relationships/hyperlink" Target="https://ieeexplore.ieee.org/document/917070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www.kaggle.com/sachinpatel21/starter-code-to-view-dataset-images/data" TargetMode="External"/><Relationship Id="rId4" Type="http://schemas.openxmlformats.org/officeDocument/2006/relationships/hyperlink" Target="https://github.com/tzutalin/labelImg" TargetMode="External"/><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github.com/tensorflow/models/tree/master/research/object_detection/model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47452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Pothole Detection using AI</a:t>
            </a:r>
            <a:endParaRPr/>
          </a:p>
        </p:txBody>
      </p:sp>
      <p:sp>
        <p:nvSpPr>
          <p:cNvPr id="68" name="Google Shape;68;p13"/>
          <p:cNvSpPr txBox="1"/>
          <p:nvPr>
            <p:ph idx="1" type="subTitle"/>
          </p:nvPr>
        </p:nvSpPr>
        <p:spPr>
          <a:xfrm>
            <a:off x="390525" y="2408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Using FRCNN and YOLO algorithms</a:t>
            </a:r>
            <a:endParaRPr sz="2400"/>
          </a:p>
        </p:txBody>
      </p:sp>
      <p:sp>
        <p:nvSpPr>
          <p:cNvPr id="69" name="Google Shape;69;p13"/>
          <p:cNvSpPr txBox="1"/>
          <p:nvPr/>
        </p:nvSpPr>
        <p:spPr>
          <a:xfrm>
            <a:off x="390525" y="4220575"/>
            <a:ext cx="7749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Droid Serif"/>
                <a:ea typeface="Droid Serif"/>
                <a:cs typeface="Droid Serif"/>
                <a:sym typeface="Droid Serif"/>
              </a:rPr>
              <a:t>Arjun Khare 2019214                                      Instructor: Kusum Kumari Bharti</a:t>
            </a:r>
            <a:endParaRPr sz="1600">
              <a:solidFill>
                <a:schemeClr val="lt1"/>
              </a:solidFill>
              <a:latin typeface="Droid Serif"/>
              <a:ea typeface="Droid Serif"/>
              <a:cs typeface="Droid Serif"/>
              <a:sym typeface="Droid Serif"/>
            </a:endParaRPr>
          </a:p>
          <a:p>
            <a:pPr indent="0" lvl="0" marL="0" rtl="0" algn="l">
              <a:spcBef>
                <a:spcPts val="0"/>
              </a:spcBef>
              <a:spcAft>
                <a:spcPts val="0"/>
              </a:spcAft>
              <a:buNone/>
            </a:pPr>
            <a:r>
              <a:rPr lang="en" sz="1600">
                <a:solidFill>
                  <a:schemeClr val="lt1"/>
                </a:solidFill>
                <a:latin typeface="Droid Serif"/>
                <a:ea typeface="Droid Serif"/>
                <a:cs typeface="Droid Serif"/>
                <a:sym typeface="Droid Serif"/>
              </a:rPr>
              <a:t>Arihant Jain 2019213</a:t>
            </a:r>
            <a:endParaRPr sz="1600">
              <a:solidFill>
                <a:schemeClr val="lt1"/>
              </a:solidFill>
              <a:latin typeface="Droid Serif"/>
              <a:ea typeface="Droid Serif"/>
              <a:cs typeface="Droid Serif"/>
              <a:sym typeface="Droid Serif"/>
            </a:endParaRPr>
          </a:p>
        </p:txBody>
      </p:sp>
      <p:sp>
        <p:nvSpPr>
          <p:cNvPr id="70" name="Google Shape;70;p13"/>
          <p:cNvSpPr txBox="1"/>
          <p:nvPr/>
        </p:nvSpPr>
        <p:spPr>
          <a:xfrm>
            <a:off x="383700" y="3044700"/>
            <a:ext cx="4531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Project Under the course of Artificial Intelligence</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idx="4294967295" type="title"/>
          </p:nvPr>
        </p:nvSpPr>
        <p:spPr>
          <a:xfrm>
            <a:off x="773700" y="17550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rPr>
              <a:t>Testing </a:t>
            </a:r>
            <a:r>
              <a:rPr b="1" lang="en" sz="2200">
                <a:solidFill>
                  <a:schemeClr val="lt2"/>
                </a:solidFill>
              </a:rPr>
              <a:t>of Faster-RCNN</a:t>
            </a:r>
            <a:endParaRPr b="1" sz="2200">
              <a:solidFill>
                <a:schemeClr val="lt2"/>
              </a:solidFill>
            </a:endParaRPr>
          </a:p>
        </p:txBody>
      </p:sp>
      <p:cxnSp>
        <p:nvCxnSpPr>
          <p:cNvPr id="128" name="Google Shape;128;p22"/>
          <p:cNvCxnSpPr/>
          <p:nvPr/>
        </p:nvCxnSpPr>
        <p:spPr>
          <a:xfrm>
            <a:off x="4295550" y="907800"/>
            <a:ext cx="552900" cy="0"/>
          </a:xfrm>
          <a:prstGeom prst="straightConnector1">
            <a:avLst/>
          </a:prstGeom>
          <a:noFill/>
          <a:ln cap="flat" cmpd="sng" w="28575">
            <a:solidFill>
              <a:schemeClr val="dk1"/>
            </a:solidFill>
            <a:prstDash val="solid"/>
            <a:round/>
            <a:headEnd len="sm" w="sm" type="none"/>
            <a:tailEnd len="sm" w="sm" type="none"/>
          </a:ln>
        </p:spPr>
      </p:cxnSp>
      <p:sp>
        <p:nvSpPr>
          <p:cNvPr id="129" name="Google Shape;129;p22"/>
          <p:cNvSpPr txBox="1"/>
          <p:nvPr>
            <p:ph idx="4294967295" type="body"/>
          </p:nvPr>
        </p:nvSpPr>
        <p:spPr>
          <a:xfrm>
            <a:off x="229625" y="1129725"/>
            <a:ext cx="8688900" cy="38943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 sz="1600">
                <a:solidFill>
                  <a:srgbClr val="666666"/>
                </a:solidFill>
                <a:highlight>
                  <a:srgbClr val="FFFFFF"/>
                </a:highlight>
                <a:latin typeface="Droid Serif"/>
                <a:ea typeface="Droid Serif"/>
                <a:cs typeface="Droid Serif"/>
                <a:sym typeface="Droid Serif"/>
              </a:rPr>
              <a:t>For testing we used:</a:t>
            </a:r>
            <a:endParaRPr sz="1600">
              <a:solidFill>
                <a:srgbClr val="666666"/>
              </a:solidFill>
              <a:highlight>
                <a:srgbClr val="FFFFFF"/>
              </a:highlight>
              <a:latin typeface="Droid Serif"/>
              <a:ea typeface="Droid Serif"/>
              <a:cs typeface="Droid Serif"/>
              <a:sym typeface="Droid Serif"/>
            </a:endParaRPr>
          </a:p>
          <a:p>
            <a:pPr indent="-317500" lvl="0" marL="457200" rtl="0" algn="l">
              <a:lnSpc>
                <a:spcPct val="130000"/>
              </a:lnSpc>
              <a:spcBef>
                <a:spcPts val="1000"/>
              </a:spcBef>
              <a:spcAft>
                <a:spcPts val="0"/>
              </a:spcAft>
              <a:buClr>
                <a:srgbClr val="666666"/>
              </a:buClr>
              <a:buSzPts val="1400"/>
              <a:buFont typeface="Droid Serif"/>
              <a:buChar char="●"/>
            </a:pPr>
            <a:r>
              <a:rPr lang="en" sz="1400">
                <a:solidFill>
                  <a:srgbClr val="666666"/>
                </a:solidFill>
                <a:highlight>
                  <a:srgbClr val="FFFFFF"/>
                </a:highlight>
                <a:latin typeface="Droid Serif"/>
                <a:ea typeface="Droid Serif"/>
                <a:cs typeface="Droid Serif"/>
                <a:sym typeface="Droid Serif"/>
              </a:rPr>
              <a:t>.pb file (Trained Model file)</a:t>
            </a:r>
            <a:endParaRPr sz="1400">
              <a:solidFill>
                <a:srgbClr val="666666"/>
              </a:solidFill>
              <a:highlight>
                <a:srgbClr val="FFFFFF"/>
              </a:highlight>
              <a:latin typeface="Droid Serif"/>
              <a:ea typeface="Droid Serif"/>
              <a:cs typeface="Droid Serif"/>
              <a:sym typeface="Droid Serif"/>
            </a:endParaRPr>
          </a:p>
          <a:p>
            <a:pPr indent="-317500" lvl="0" marL="457200" rtl="0" algn="l">
              <a:lnSpc>
                <a:spcPct val="130000"/>
              </a:lnSpc>
              <a:spcBef>
                <a:spcPts val="0"/>
              </a:spcBef>
              <a:spcAft>
                <a:spcPts val="0"/>
              </a:spcAft>
              <a:buClr>
                <a:srgbClr val="666666"/>
              </a:buClr>
              <a:buSzPts val="1400"/>
              <a:buFont typeface="Droid Serif"/>
              <a:buChar char="●"/>
            </a:pPr>
            <a:r>
              <a:rPr lang="en" sz="1400">
                <a:solidFill>
                  <a:srgbClr val="666666"/>
                </a:solidFill>
                <a:highlight>
                  <a:srgbClr val="FFFFFF"/>
                </a:highlight>
                <a:latin typeface="Droid Serif"/>
                <a:ea typeface="Droid Serif"/>
                <a:cs typeface="Droid Serif"/>
                <a:sym typeface="Droid Serif"/>
              </a:rPr>
              <a:t>.pbtxt file (contained the </a:t>
            </a:r>
            <a:r>
              <a:rPr lang="en" sz="1400">
                <a:solidFill>
                  <a:srgbClr val="666666"/>
                </a:solidFill>
                <a:highlight>
                  <a:srgbClr val="FFFFFF"/>
                </a:highlight>
                <a:latin typeface="Droid Serif"/>
                <a:ea typeface="Droid Serif"/>
                <a:cs typeface="Droid Serif"/>
                <a:sym typeface="Droid Serif"/>
              </a:rPr>
              <a:t>labels</a:t>
            </a:r>
            <a:r>
              <a:rPr lang="en" sz="1400">
                <a:solidFill>
                  <a:srgbClr val="666666"/>
                </a:solidFill>
                <a:highlight>
                  <a:srgbClr val="FFFFFF"/>
                </a:highlight>
                <a:latin typeface="Droid Serif"/>
                <a:ea typeface="Droid Serif"/>
                <a:cs typeface="Droid Serif"/>
                <a:sym typeface="Droid Serif"/>
              </a:rPr>
              <a:t>)</a:t>
            </a:r>
            <a:endParaRPr sz="1400">
              <a:solidFill>
                <a:srgbClr val="666666"/>
              </a:solidFill>
              <a:highlight>
                <a:srgbClr val="FFFFFF"/>
              </a:highlight>
              <a:latin typeface="Droid Serif"/>
              <a:ea typeface="Droid Serif"/>
              <a:cs typeface="Droid Serif"/>
              <a:sym typeface="Droid Serif"/>
            </a:endParaRPr>
          </a:p>
          <a:p>
            <a:pPr indent="-317500" lvl="0" marL="457200" rtl="0" algn="l">
              <a:lnSpc>
                <a:spcPct val="130000"/>
              </a:lnSpc>
              <a:spcBef>
                <a:spcPts val="0"/>
              </a:spcBef>
              <a:spcAft>
                <a:spcPts val="0"/>
              </a:spcAft>
              <a:buClr>
                <a:srgbClr val="666666"/>
              </a:buClr>
              <a:buSzPts val="1400"/>
              <a:buFont typeface="Droid Serif"/>
              <a:buChar char="●"/>
            </a:pPr>
            <a:r>
              <a:rPr lang="en" sz="1400">
                <a:solidFill>
                  <a:srgbClr val="666666"/>
                </a:solidFill>
                <a:highlight>
                  <a:srgbClr val="FFFFFF"/>
                </a:highlight>
                <a:latin typeface="Droid Serif"/>
                <a:ea typeface="Droid Serif"/>
                <a:cs typeface="Droid Serif"/>
                <a:sym typeface="Droid Serif"/>
              </a:rPr>
              <a:t>Testing image</a:t>
            </a:r>
            <a:endParaRPr sz="1400">
              <a:solidFill>
                <a:srgbClr val="666666"/>
              </a:solidFill>
              <a:highlight>
                <a:srgbClr val="FFFFFF"/>
              </a:highlight>
              <a:latin typeface="Droid Serif"/>
              <a:ea typeface="Droid Serif"/>
              <a:cs typeface="Droid Serif"/>
              <a:sym typeface="Droid Serif"/>
            </a:endParaRPr>
          </a:p>
          <a:p>
            <a:pPr indent="-317500" lvl="0" marL="457200" rtl="0" algn="l">
              <a:lnSpc>
                <a:spcPct val="130000"/>
              </a:lnSpc>
              <a:spcBef>
                <a:spcPts val="0"/>
              </a:spcBef>
              <a:spcAft>
                <a:spcPts val="0"/>
              </a:spcAft>
              <a:buClr>
                <a:srgbClr val="666666"/>
              </a:buClr>
              <a:buSzPts val="1400"/>
              <a:buFont typeface="Droid Serif"/>
              <a:buChar char="●"/>
            </a:pPr>
            <a:r>
              <a:rPr lang="en" sz="1400">
                <a:solidFill>
                  <a:srgbClr val="666666"/>
                </a:solidFill>
                <a:highlight>
                  <a:srgbClr val="FFFFFF"/>
                </a:highlight>
                <a:latin typeface="Droid Serif"/>
                <a:ea typeface="Droid Serif"/>
                <a:cs typeface="Droid Serif"/>
                <a:sym typeface="Droid Serif"/>
              </a:rPr>
              <a:t>Class file</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rPr lang="en" sz="1600">
                <a:solidFill>
                  <a:srgbClr val="666666"/>
                </a:solidFill>
                <a:highlight>
                  <a:srgbClr val="FFFFFF"/>
                </a:highlight>
                <a:latin typeface="Droid Serif"/>
                <a:ea typeface="Droid Serif"/>
                <a:cs typeface="Droid Serif"/>
                <a:sym typeface="Droid Serif"/>
              </a:rPr>
              <a:t>Now after executing the driver code with the aforesaid requirements we get our detection results.</a:t>
            </a:r>
            <a:endParaRPr sz="16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idx="4294967295" type="title"/>
          </p:nvPr>
        </p:nvSpPr>
        <p:spPr>
          <a:xfrm>
            <a:off x="773700" y="17550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rPr>
              <a:t>Detection</a:t>
            </a:r>
            <a:r>
              <a:rPr b="1" lang="en" sz="2200">
                <a:solidFill>
                  <a:schemeClr val="lt2"/>
                </a:solidFill>
              </a:rPr>
              <a:t> Results of Faster-RCNN</a:t>
            </a:r>
            <a:endParaRPr b="1" sz="2200">
              <a:solidFill>
                <a:schemeClr val="lt2"/>
              </a:solidFill>
            </a:endParaRPr>
          </a:p>
        </p:txBody>
      </p:sp>
      <p:cxnSp>
        <p:nvCxnSpPr>
          <p:cNvPr id="135" name="Google Shape;135;p23"/>
          <p:cNvCxnSpPr/>
          <p:nvPr/>
        </p:nvCxnSpPr>
        <p:spPr>
          <a:xfrm>
            <a:off x="4295550" y="907800"/>
            <a:ext cx="552900" cy="0"/>
          </a:xfrm>
          <a:prstGeom prst="straightConnector1">
            <a:avLst/>
          </a:prstGeom>
          <a:noFill/>
          <a:ln cap="flat" cmpd="sng" w="28575">
            <a:solidFill>
              <a:schemeClr val="dk1"/>
            </a:solidFill>
            <a:prstDash val="solid"/>
            <a:round/>
            <a:headEnd len="sm" w="sm" type="none"/>
            <a:tailEnd len="sm" w="sm" type="none"/>
          </a:ln>
        </p:spPr>
      </p:cxnSp>
      <p:sp>
        <p:nvSpPr>
          <p:cNvPr id="136" name="Google Shape;136;p23"/>
          <p:cNvSpPr txBox="1"/>
          <p:nvPr>
            <p:ph idx="4294967295" type="body"/>
          </p:nvPr>
        </p:nvSpPr>
        <p:spPr>
          <a:xfrm>
            <a:off x="229625" y="1129725"/>
            <a:ext cx="8688900" cy="38943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 sz="1600">
                <a:solidFill>
                  <a:srgbClr val="666666"/>
                </a:solidFill>
                <a:highlight>
                  <a:srgbClr val="FFFFFF"/>
                </a:highlight>
                <a:latin typeface="Droid Serif"/>
                <a:ea typeface="Droid Serif"/>
                <a:cs typeface="Droid Serif"/>
                <a:sym typeface="Droid Serif"/>
              </a:rPr>
              <a:t>The model is effectively able to predict potholes and a group of potholes from images and videos provided to it.</a:t>
            </a:r>
            <a:endParaRPr sz="1600">
              <a:solidFill>
                <a:srgbClr val="666666"/>
              </a:solidFill>
              <a:highlight>
                <a:srgbClr val="FFFFFF"/>
              </a:highlight>
              <a:latin typeface="Droid Serif"/>
              <a:ea typeface="Droid Serif"/>
              <a:cs typeface="Droid Serif"/>
              <a:sym typeface="Droid Serif"/>
            </a:endParaRPr>
          </a:p>
          <a:p>
            <a:pPr indent="0" lvl="0" marL="0" rtl="0" algn="l">
              <a:lnSpc>
                <a:spcPct val="130000"/>
              </a:lnSpc>
              <a:spcBef>
                <a:spcPts val="1000"/>
              </a:spcBef>
              <a:spcAft>
                <a:spcPts val="0"/>
              </a:spcAft>
              <a:buNone/>
            </a:pPr>
            <a:r>
              <a:rPr lang="en" sz="1600">
                <a:solidFill>
                  <a:srgbClr val="666666"/>
                </a:solidFill>
                <a:highlight>
                  <a:srgbClr val="FFFFFF"/>
                </a:highlight>
                <a:latin typeface="Droid Serif"/>
                <a:ea typeface="Droid Serif"/>
                <a:cs typeface="Droid Serif"/>
                <a:sym typeface="Droid Serif"/>
              </a:rPr>
              <a:t>The model works similar to the model suggested in the research paper, and the results are good.</a:t>
            </a:r>
            <a:endParaRPr sz="16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p:txBody>
      </p:sp>
      <p:pic>
        <p:nvPicPr>
          <p:cNvPr id="137" name="Google Shape;137;p23"/>
          <p:cNvPicPr preferRelativeResize="0"/>
          <p:nvPr/>
        </p:nvPicPr>
        <p:blipFill>
          <a:blip r:embed="rId3">
            <a:alphaModFix/>
          </a:blip>
          <a:stretch>
            <a:fillRect/>
          </a:stretch>
        </p:blipFill>
        <p:spPr>
          <a:xfrm>
            <a:off x="894325" y="2806825"/>
            <a:ext cx="3305175" cy="2143125"/>
          </a:xfrm>
          <a:prstGeom prst="rect">
            <a:avLst/>
          </a:prstGeom>
          <a:noFill/>
          <a:ln>
            <a:noFill/>
          </a:ln>
        </p:spPr>
      </p:pic>
      <p:pic>
        <p:nvPicPr>
          <p:cNvPr id="138" name="Google Shape;138;p23"/>
          <p:cNvPicPr preferRelativeResize="0"/>
          <p:nvPr/>
        </p:nvPicPr>
        <p:blipFill>
          <a:blip r:embed="rId4">
            <a:alphaModFix/>
          </a:blip>
          <a:stretch>
            <a:fillRect/>
          </a:stretch>
        </p:blipFill>
        <p:spPr>
          <a:xfrm>
            <a:off x="4741050" y="2792538"/>
            <a:ext cx="3343275" cy="217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Improvement of previously implemented research paper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Improvement of our previous </a:t>
            </a:r>
            <a:r>
              <a:rPr lang="en"/>
              <a:t>detection</a:t>
            </a:r>
            <a:r>
              <a:rPr lang="en"/>
              <a:t> model</a:t>
            </a:r>
            <a:endParaRPr/>
          </a:p>
        </p:txBody>
      </p:sp>
      <p:sp>
        <p:nvSpPr>
          <p:cNvPr id="149" name="Google Shape;149;p2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After much research and testing we found about YOLO Object Detection Algorithm which we thought would perform better with respect to Faster-RCNN.</a:t>
            </a:r>
            <a:endParaRPr sz="1400"/>
          </a:p>
        </p:txBody>
      </p:sp>
      <p:sp>
        <p:nvSpPr>
          <p:cNvPr id="150" name="Google Shape;150;p25"/>
          <p:cNvSpPr txBox="1"/>
          <p:nvPr/>
        </p:nvSpPr>
        <p:spPr>
          <a:xfrm>
            <a:off x="3903550" y="468425"/>
            <a:ext cx="4757700" cy="4099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 sz="2200">
                <a:solidFill>
                  <a:srgbClr val="333333"/>
                </a:solidFill>
                <a:highlight>
                  <a:srgbClr val="FFFFFF"/>
                </a:highlight>
              </a:rPr>
              <a:t>YOLO Object Detection Algorithm </a:t>
            </a:r>
            <a:endParaRPr b="1" sz="2200">
              <a:solidFill>
                <a:srgbClr val="333333"/>
              </a:solidFill>
              <a:highlight>
                <a:srgbClr val="FFFFFF"/>
              </a:highlight>
            </a:endParaRPr>
          </a:p>
          <a:p>
            <a:pPr indent="0" lvl="0" marL="0" rtl="0" algn="l">
              <a:lnSpc>
                <a:spcPct val="130000"/>
              </a:lnSpc>
              <a:spcBef>
                <a:spcPts val="1000"/>
              </a:spcBef>
              <a:spcAft>
                <a:spcPts val="0"/>
              </a:spcAft>
              <a:buNone/>
            </a:pPr>
            <a:r>
              <a:t/>
            </a:r>
            <a:endParaRPr b="1" sz="1250">
              <a:solidFill>
                <a:srgbClr val="292929"/>
              </a:solidFill>
              <a:highlight>
                <a:srgbClr val="FFFFFF"/>
              </a:highlight>
              <a:latin typeface="Droid Serif"/>
              <a:ea typeface="Droid Serif"/>
              <a:cs typeface="Droid Serif"/>
              <a:sym typeface="Droid Serif"/>
            </a:endParaRPr>
          </a:p>
          <a:p>
            <a:pPr indent="0" lvl="0" marL="0" rtl="0" algn="l">
              <a:lnSpc>
                <a:spcPct val="130000"/>
              </a:lnSpc>
              <a:spcBef>
                <a:spcPts val="1000"/>
              </a:spcBef>
              <a:spcAft>
                <a:spcPts val="0"/>
              </a:spcAft>
              <a:buNone/>
            </a:pPr>
            <a:r>
              <a:rPr b="1" lang="en" sz="1250">
                <a:solidFill>
                  <a:srgbClr val="292929"/>
                </a:solidFill>
                <a:highlight>
                  <a:srgbClr val="FFFFFF"/>
                </a:highlight>
                <a:latin typeface="Droid Serif"/>
                <a:ea typeface="Droid Serif"/>
                <a:cs typeface="Droid Serif"/>
                <a:sym typeface="Droid Serif"/>
              </a:rPr>
              <a:t>YOLO is an algorithm based on regression </a:t>
            </a:r>
            <a:r>
              <a:rPr lang="en" sz="1250">
                <a:solidFill>
                  <a:srgbClr val="292929"/>
                </a:solidFill>
                <a:highlight>
                  <a:srgbClr val="FFFFFF"/>
                </a:highlight>
                <a:latin typeface="Droid Serif"/>
                <a:ea typeface="Droid Serif"/>
                <a:cs typeface="Droid Serif"/>
                <a:sym typeface="Droid Serif"/>
              </a:rPr>
              <a:t>and is a</a:t>
            </a:r>
            <a:r>
              <a:rPr b="1" lang="en" sz="1250">
                <a:solidFill>
                  <a:srgbClr val="292929"/>
                </a:solidFill>
                <a:highlight>
                  <a:srgbClr val="FFFFFF"/>
                </a:highlight>
                <a:latin typeface="Droid Serif"/>
                <a:ea typeface="Droid Serif"/>
                <a:cs typeface="Droid Serif"/>
                <a:sym typeface="Droid Serif"/>
              </a:rPr>
              <a:t> </a:t>
            </a:r>
            <a:r>
              <a:rPr lang="en" sz="1250">
                <a:solidFill>
                  <a:srgbClr val="292929"/>
                </a:solidFill>
                <a:highlight>
                  <a:srgbClr val="FFFFFF"/>
                </a:highlight>
                <a:latin typeface="Droid Serif"/>
                <a:ea typeface="Droid Serif"/>
                <a:cs typeface="Droid Serif"/>
                <a:sym typeface="Droid Serif"/>
              </a:rPr>
              <a:t>single-step process wherein, in one run, the image is screened, and objects are located with the bounding boxes as well as their class is predicted in the same run. </a:t>
            </a:r>
            <a:endParaRPr sz="1250">
              <a:solidFill>
                <a:srgbClr val="292929"/>
              </a:solidFill>
              <a:highlight>
                <a:srgbClr val="FFFFFF"/>
              </a:highlight>
              <a:latin typeface="Droid Serif"/>
              <a:ea typeface="Droid Serif"/>
              <a:cs typeface="Droid Serif"/>
              <a:sym typeface="Droid Serif"/>
            </a:endParaRPr>
          </a:p>
          <a:p>
            <a:pPr indent="0" lvl="0" marL="0" rtl="0" algn="l">
              <a:lnSpc>
                <a:spcPct val="130000"/>
              </a:lnSpc>
              <a:spcBef>
                <a:spcPts val="1000"/>
              </a:spcBef>
              <a:spcAft>
                <a:spcPts val="0"/>
              </a:spcAft>
              <a:buNone/>
            </a:pPr>
            <a:r>
              <a:rPr lang="en" sz="1250">
                <a:solidFill>
                  <a:srgbClr val="292929"/>
                </a:solidFill>
                <a:highlight>
                  <a:srgbClr val="FFFFFF"/>
                </a:highlight>
                <a:latin typeface="Droid Serif"/>
                <a:ea typeface="Droid Serif"/>
                <a:cs typeface="Droid Serif"/>
                <a:sym typeface="Droid Serif"/>
              </a:rPr>
              <a:t>It is generally used for real-time detection where time, speed, and accuracy form prime concerns, it is primarily used in the application of Artificial intelligence and Deep Learning.</a:t>
            </a:r>
            <a:endParaRPr sz="1250">
              <a:solidFill>
                <a:srgbClr val="292929"/>
              </a:solidFill>
              <a:highlight>
                <a:srgbClr val="FFFFFF"/>
              </a:highlight>
              <a:latin typeface="Droid Serif"/>
              <a:ea typeface="Droid Serif"/>
              <a:cs typeface="Droid Serif"/>
              <a:sym typeface="Droid Serif"/>
            </a:endParaRPr>
          </a:p>
          <a:p>
            <a:pPr indent="0" lvl="0" marL="0" rtl="0" algn="l">
              <a:lnSpc>
                <a:spcPct val="130000"/>
              </a:lnSpc>
              <a:spcBef>
                <a:spcPts val="1000"/>
              </a:spcBef>
              <a:spcAft>
                <a:spcPts val="0"/>
              </a:spcAft>
              <a:buNone/>
            </a:pPr>
            <a:r>
              <a:t/>
            </a:r>
            <a:endParaRPr sz="115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150">
              <a:solidFill>
                <a:srgbClr val="333333"/>
              </a:solidFill>
              <a:highlight>
                <a:srgbClr val="FFFFFF"/>
              </a:highlight>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idx="4294967295" type="title"/>
          </p:nvPr>
        </p:nvSpPr>
        <p:spPr>
          <a:xfrm>
            <a:off x="773700" y="17550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rPr>
              <a:t>Creating Dataset</a:t>
            </a:r>
            <a:endParaRPr b="1" sz="2200">
              <a:solidFill>
                <a:schemeClr val="lt2"/>
              </a:solidFill>
            </a:endParaRPr>
          </a:p>
        </p:txBody>
      </p:sp>
      <p:cxnSp>
        <p:nvCxnSpPr>
          <p:cNvPr id="156" name="Google Shape;156;p26"/>
          <p:cNvCxnSpPr/>
          <p:nvPr/>
        </p:nvCxnSpPr>
        <p:spPr>
          <a:xfrm>
            <a:off x="4295550" y="907800"/>
            <a:ext cx="552900" cy="0"/>
          </a:xfrm>
          <a:prstGeom prst="straightConnector1">
            <a:avLst/>
          </a:prstGeom>
          <a:noFill/>
          <a:ln cap="flat" cmpd="sng" w="28575">
            <a:solidFill>
              <a:schemeClr val="dk1"/>
            </a:solidFill>
            <a:prstDash val="solid"/>
            <a:round/>
            <a:headEnd len="sm" w="sm" type="none"/>
            <a:tailEnd len="sm" w="sm" type="none"/>
          </a:ln>
        </p:spPr>
      </p:cxnSp>
      <p:sp>
        <p:nvSpPr>
          <p:cNvPr id="157" name="Google Shape;157;p26"/>
          <p:cNvSpPr txBox="1"/>
          <p:nvPr>
            <p:ph idx="4294967295" type="body"/>
          </p:nvPr>
        </p:nvSpPr>
        <p:spPr>
          <a:xfrm>
            <a:off x="229625" y="1129725"/>
            <a:ext cx="8688900" cy="38943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 sz="1400">
                <a:solidFill>
                  <a:srgbClr val="666666"/>
                </a:solidFill>
                <a:latin typeface="Droid Serif"/>
                <a:ea typeface="Droid Serif"/>
                <a:cs typeface="Droid Serif"/>
                <a:sym typeface="Droid Serif"/>
              </a:rPr>
              <a:t>Dataset Link - </a:t>
            </a:r>
            <a:r>
              <a:rPr lang="en" sz="1400" u="sng">
                <a:solidFill>
                  <a:srgbClr val="1155CC"/>
                </a:solidFill>
                <a:latin typeface="Droid Serif"/>
                <a:ea typeface="Droid Serif"/>
                <a:cs typeface="Droid Serif"/>
                <a:sym typeface="Droid Serif"/>
                <a:hlinkClick r:id="rId3">
                  <a:extLst>
                    <a:ext uri="{A12FA001-AC4F-418D-AE19-62706E023703}">
                      <ahyp:hlinkClr val="tx"/>
                    </a:ext>
                  </a:extLst>
                </a:hlinkClick>
              </a:rPr>
              <a:t>https://www.kaggle.com/sachinpatel21/starter-code-to-view-dataset-images/data</a:t>
            </a:r>
            <a:endParaRPr sz="1400">
              <a:solidFill>
                <a:srgbClr val="666666"/>
              </a:solidFill>
              <a:latin typeface="Droid Serif"/>
              <a:ea typeface="Droid Serif"/>
              <a:cs typeface="Droid Serif"/>
              <a:sym typeface="Droid Serif"/>
            </a:endParaRPr>
          </a:p>
          <a:p>
            <a:pPr indent="0" lvl="0" marL="0" rtl="0" algn="l">
              <a:lnSpc>
                <a:spcPct val="130000"/>
              </a:lnSpc>
              <a:spcBef>
                <a:spcPts val="1000"/>
              </a:spcBef>
              <a:spcAft>
                <a:spcPts val="0"/>
              </a:spcAft>
              <a:buNone/>
            </a:pPr>
            <a:r>
              <a:rPr lang="en" sz="1400">
                <a:solidFill>
                  <a:srgbClr val="666666"/>
                </a:solidFill>
                <a:latin typeface="Droid Serif"/>
                <a:ea typeface="Droid Serif"/>
                <a:cs typeface="Droid Serif"/>
                <a:sym typeface="Droid Serif"/>
              </a:rPr>
              <a:t>Image labelling using - </a:t>
            </a:r>
            <a:r>
              <a:rPr lang="en" sz="1400" u="sng">
                <a:solidFill>
                  <a:srgbClr val="1155CC"/>
                </a:solidFill>
                <a:latin typeface="Droid Serif"/>
                <a:ea typeface="Droid Serif"/>
                <a:cs typeface="Droid Serif"/>
                <a:sym typeface="Droid Serif"/>
                <a:hlinkClick r:id="rId4">
                  <a:extLst>
                    <a:ext uri="{A12FA001-AC4F-418D-AE19-62706E023703}">
                      <ahyp:hlinkClr val="tx"/>
                    </a:ext>
                  </a:extLst>
                </a:hlinkClick>
              </a:rPr>
              <a:t>https://github.com/tzutalin/labelImg</a:t>
            </a:r>
            <a:endParaRPr sz="1400">
              <a:solidFill>
                <a:srgbClr val="666666"/>
              </a:solidFill>
              <a:latin typeface="Droid Serif"/>
              <a:ea typeface="Droid Serif"/>
              <a:cs typeface="Droid Serif"/>
              <a:sym typeface="Droid Serif"/>
            </a:endParaRPr>
          </a:p>
          <a:p>
            <a:pPr indent="0" lvl="0" marL="0" rtl="0" algn="l">
              <a:lnSpc>
                <a:spcPct val="130000"/>
              </a:lnSpc>
              <a:spcBef>
                <a:spcPts val="1000"/>
              </a:spcBef>
              <a:spcAft>
                <a:spcPts val="0"/>
              </a:spcAft>
              <a:buNone/>
            </a:pPr>
            <a:r>
              <a:rPr lang="en" sz="1400">
                <a:solidFill>
                  <a:srgbClr val="24292F"/>
                </a:solidFill>
                <a:highlight>
                  <a:srgbClr val="FFFFFF"/>
                </a:highlight>
                <a:latin typeface="Arial"/>
                <a:ea typeface="Arial"/>
                <a:cs typeface="Arial"/>
                <a:sym typeface="Arial"/>
              </a:rPr>
              <a:t>We had got the Pothole images dataset and we had used labelImg which is an open tool for labelling your images.</a:t>
            </a:r>
            <a:endParaRPr sz="1400">
              <a:solidFill>
                <a:srgbClr val="24292F"/>
              </a:solidFill>
              <a:highlight>
                <a:srgbClr val="FFFFFF"/>
              </a:highlight>
              <a:latin typeface="Arial"/>
              <a:ea typeface="Arial"/>
              <a:cs typeface="Arial"/>
              <a:sym typeface="Arial"/>
            </a:endParaRPr>
          </a:p>
          <a:p>
            <a:pPr indent="0" lvl="0" marL="0" rtl="0" algn="ctr">
              <a:lnSpc>
                <a:spcPct val="100000"/>
              </a:lnSpc>
              <a:spcBef>
                <a:spcPts val="0"/>
              </a:spcBef>
              <a:spcAft>
                <a:spcPts val="0"/>
              </a:spcAft>
              <a:buNone/>
            </a:pPr>
            <a:r>
              <a:t/>
            </a:r>
            <a:endParaRPr/>
          </a:p>
        </p:txBody>
      </p:sp>
      <p:pic>
        <p:nvPicPr>
          <p:cNvPr id="158" name="Google Shape;158;p26"/>
          <p:cNvPicPr preferRelativeResize="0"/>
          <p:nvPr/>
        </p:nvPicPr>
        <p:blipFill>
          <a:blip r:embed="rId5">
            <a:alphaModFix/>
          </a:blip>
          <a:stretch>
            <a:fillRect/>
          </a:stretch>
        </p:blipFill>
        <p:spPr>
          <a:xfrm>
            <a:off x="2252311" y="2571750"/>
            <a:ext cx="4549814" cy="2369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idx="4294967295" type="title"/>
          </p:nvPr>
        </p:nvSpPr>
        <p:spPr>
          <a:xfrm>
            <a:off x="773700" y="17550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rPr>
              <a:t>Training of YOLO Object Detection Algorithm</a:t>
            </a:r>
            <a:endParaRPr b="1" sz="2200">
              <a:solidFill>
                <a:schemeClr val="lt2"/>
              </a:solidFill>
            </a:endParaRPr>
          </a:p>
        </p:txBody>
      </p:sp>
      <p:cxnSp>
        <p:nvCxnSpPr>
          <p:cNvPr id="164" name="Google Shape;164;p27"/>
          <p:cNvCxnSpPr/>
          <p:nvPr/>
        </p:nvCxnSpPr>
        <p:spPr>
          <a:xfrm>
            <a:off x="4295550" y="907800"/>
            <a:ext cx="552900" cy="0"/>
          </a:xfrm>
          <a:prstGeom prst="straightConnector1">
            <a:avLst/>
          </a:prstGeom>
          <a:noFill/>
          <a:ln cap="flat" cmpd="sng" w="28575">
            <a:solidFill>
              <a:schemeClr val="dk1"/>
            </a:solidFill>
            <a:prstDash val="solid"/>
            <a:round/>
            <a:headEnd len="sm" w="sm" type="none"/>
            <a:tailEnd len="sm" w="sm" type="none"/>
          </a:ln>
        </p:spPr>
      </p:cxnSp>
      <p:sp>
        <p:nvSpPr>
          <p:cNvPr id="165" name="Google Shape;165;p27"/>
          <p:cNvSpPr txBox="1"/>
          <p:nvPr>
            <p:ph idx="4294967295" type="body"/>
          </p:nvPr>
        </p:nvSpPr>
        <p:spPr>
          <a:xfrm>
            <a:off x="229625" y="1129725"/>
            <a:ext cx="8688900" cy="38943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 sz="1400">
                <a:solidFill>
                  <a:srgbClr val="666666"/>
                </a:solidFill>
                <a:highlight>
                  <a:srgbClr val="FFFFFF"/>
                </a:highlight>
                <a:latin typeface="Droid Serif"/>
                <a:ea typeface="Droid Serif"/>
                <a:cs typeface="Droid Serif"/>
                <a:sym typeface="Droid Serif"/>
              </a:rPr>
              <a:t>YOLO is based on the darknet, built in C. Darknet is an open source neural network framework written in C and CUDA.</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rPr lang="en" sz="1200">
                <a:solidFill>
                  <a:srgbClr val="24292F"/>
                </a:solidFill>
                <a:highlight>
                  <a:srgbClr val="FFFFFF"/>
                </a:highlight>
                <a:latin typeface="Arial"/>
                <a:ea typeface="Arial"/>
                <a:cs typeface="Arial"/>
                <a:sym typeface="Arial"/>
              </a:rPr>
              <a:t>link to the darknet-  </a:t>
            </a:r>
            <a:r>
              <a:rPr lang="en" sz="1200" u="sng">
                <a:solidFill>
                  <a:schemeClr val="hlink"/>
                </a:solidFill>
                <a:highlight>
                  <a:srgbClr val="FFFFFF"/>
                </a:highlight>
                <a:latin typeface="Arial"/>
                <a:ea typeface="Arial"/>
                <a:cs typeface="Arial"/>
                <a:sym typeface="Arial"/>
                <a:hlinkClick r:id="rId3"/>
              </a:rPr>
              <a:t>https://github.com/pjreddie/darknet</a:t>
            </a:r>
            <a:endParaRPr sz="1200">
              <a:solidFill>
                <a:srgbClr val="24292F"/>
              </a:solidFill>
              <a:highlight>
                <a:srgbClr val="FFFFFF"/>
              </a:highlight>
              <a:latin typeface="Arial"/>
              <a:ea typeface="Arial"/>
              <a:cs typeface="Arial"/>
              <a:sym typeface="Arial"/>
            </a:endParaRPr>
          </a:p>
          <a:p>
            <a:pPr indent="0" lvl="0" marL="0" rtl="0" algn="l">
              <a:lnSpc>
                <a:spcPct val="130000"/>
              </a:lnSpc>
              <a:spcBef>
                <a:spcPts val="1000"/>
              </a:spcBef>
              <a:spcAft>
                <a:spcPts val="0"/>
              </a:spcAft>
              <a:buNone/>
            </a:pPr>
            <a:r>
              <a:rPr lang="en" sz="1400">
                <a:solidFill>
                  <a:srgbClr val="666666"/>
                </a:solidFill>
                <a:highlight>
                  <a:srgbClr val="FFFFFF"/>
                </a:highlight>
                <a:latin typeface="Droid Serif"/>
                <a:ea typeface="Droid Serif"/>
                <a:cs typeface="Droid Serif"/>
                <a:sym typeface="Droid Serif"/>
              </a:rPr>
              <a:t>And we</a:t>
            </a:r>
            <a:r>
              <a:rPr lang="en" sz="1400">
                <a:solidFill>
                  <a:srgbClr val="666666"/>
                </a:solidFill>
                <a:latin typeface="Droid Serif"/>
                <a:ea typeface="Droid Serif"/>
                <a:cs typeface="Droid Serif"/>
                <a:sym typeface="Droid Serif"/>
              </a:rPr>
              <a:t> chose YOLO v3 model from it.</a:t>
            </a:r>
            <a:endParaRPr sz="1400">
              <a:solidFill>
                <a:srgbClr val="666666"/>
              </a:solidFill>
              <a:latin typeface="Droid Serif"/>
              <a:ea typeface="Droid Serif"/>
              <a:cs typeface="Droid Serif"/>
              <a:sym typeface="Droid Serif"/>
            </a:endParaRPr>
          </a:p>
          <a:p>
            <a:pPr indent="0" lvl="0" marL="0" rtl="0" algn="l">
              <a:lnSpc>
                <a:spcPct val="130000"/>
              </a:lnSpc>
              <a:spcBef>
                <a:spcPts val="1000"/>
              </a:spcBef>
              <a:spcAft>
                <a:spcPts val="0"/>
              </a:spcAft>
              <a:buNone/>
            </a:pPr>
            <a:r>
              <a:rPr lang="en" sz="1400">
                <a:solidFill>
                  <a:srgbClr val="666666"/>
                </a:solidFill>
                <a:latin typeface="Droid Serif"/>
                <a:ea typeface="Droid Serif"/>
                <a:cs typeface="Droid Serif"/>
                <a:sym typeface="Droid Serif"/>
              </a:rPr>
              <a:t>Now we trained our model using:</a:t>
            </a:r>
            <a:endParaRPr sz="1400">
              <a:solidFill>
                <a:srgbClr val="666666"/>
              </a:solidFill>
              <a:latin typeface="Droid Serif"/>
              <a:ea typeface="Droid Serif"/>
              <a:cs typeface="Droid Serif"/>
              <a:sym typeface="Droid Serif"/>
            </a:endParaRPr>
          </a:p>
          <a:p>
            <a:pPr indent="-311150" lvl="0" marL="457200" rtl="0" algn="l">
              <a:lnSpc>
                <a:spcPct val="130000"/>
              </a:lnSpc>
              <a:spcBef>
                <a:spcPts val="1000"/>
              </a:spcBef>
              <a:spcAft>
                <a:spcPts val="0"/>
              </a:spcAft>
              <a:buClr>
                <a:srgbClr val="666666"/>
              </a:buClr>
              <a:buSzPts val="1300"/>
              <a:buFont typeface="Droid Serif"/>
              <a:buChar char="●"/>
            </a:pPr>
            <a:r>
              <a:rPr lang="en" sz="1300">
                <a:solidFill>
                  <a:srgbClr val="666666"/>
                </a:solidFill>
                <a:latin typeface="Droid Serif"/>
                <a:ea typeface="Droid Serif"/>
                <a:cs typeface="Droid Serif"/>
                <a:sym typeface="Droid Serif"/>
              </a:rPr>
              <a:t>prepared dataset</a:t>
            </a:r>
            <a:endParaRPr sz="1300">
              <a:solidFill>
                <a:srgbClr val="666666"/>
              </a:solidFill>
              <a:latin typeface="Droid Serif"/>
              <a:ea typeface="Droid Serif"/>
              <a:cs typeface="Droid Serif"/>
              <a:sym typeface="Droid Serif"/>
            </a:endParaRPr>
          </a:p>
          <a:p>
            <a:pPr indent="-311150" lvl="0" marL="457200" rtl="0" algn="l">
              <a:lnSpc>
                <a:spcPct val="130000"/>
              </a:lnSpc>
              <a:spcBef>
                <a:spcPts val="0"/>
              </a:spcBef>
              <a:spcAft>
                <a:spcPts val="0"/>
              </a:spcAft>
              <a:buClr>
                <a:srgbClr val="666666"/>
              </a:buClr>
              <a:buSzPts val="1300"/>
              <a:buFont typeface="Droid Serif"/>
              <a:buChar char="●"/>
            </a:pPr>
            <a:r>
              <a:rPr lang="en" sz="1300">
                <a:solidFill>
                  <a:srgbClr val="666666"/>
                </a:solidFill>
                <a:latin typeface="Droid Serif"/>
                <a:ea typeface="Droid Serif"/>
                <a:cs typeface="Droid Serif"/>
                <a:sym typeface="Droid Serif"/>
              </a:rPr>
              <a:t>Config file (contains  CNN Architectures (layers and activations) </a:t>
            </a:r>
            <a:r>
              <a:rPr lang="en" sz="1300">
                <a:solidFill>
                  <a:srgbClr val="666666"/>
                </a:solidFill>
                <a:latin typeface="Droid Serif"/>
                <a:ea typeface="Droid Serif"/>
                <a:cs typeface="Droid Serif"/>
                <a:sym typeface="Droid Serif"/>
              </a:rPr>
              <a:t>A</a:t>
            </a:r>
            <a:r>
              <a:rPr lang="en" sz="1300">
                <a:solidFill>
                  <a:srgbClr val="666666"/>
                </a:solidFill>
                <a:latin typeface="Droid Serif"/>
                <a:ea typeface="Droid Serif"/>
                <a:cs typeface="Droid Serif"/>
                <a:sym typeface="Droid Serif"/>
              </a:rPr>
              <a:t>nchor Boxes, Number of classes, Learning Rate, Optimization Technique, input size, probability score threshold, batch sizes )</a:t>
            </a:r>
            <a:endParaRPr sz="1300">
              <a:solidFill>
                <a:srgbClr val="666666"/>
              </a:solidFill>
              <a:latin typeface="Droid Serif"/>
              <a:ea typeface="Droid Serif"/>
              <a:cs typeface="Droid Serif"/>
              <a:sym typeface="Droid Serif"/>
            </a:endParaRPr>
          </a:p>
          <a:p>
            <a:pPr indent="-311150" lvl="0" marL="457200" rtl="0" algn="l">
              <a:lnSpc>
                <a:spcPct val="130000"/>
              </a:lnSpc>
              <a:spcBef>
                <a:spcPts val="0"/>
              </a:spcBef>
              <a:spcAft>
                <a:spcPts val="0"/>
              </a:spcAft>
              <a:buClr>
                <a:srgbClr val="666666"/>
              </a:buClr>
              <a:buSzPts val="1300"/>
              <a:buFont typeface="Droid Serif"/>
              <a:buChar char="●"/>
            </a:pPr>
            <a:r>
              <a:rPr lang="en" sz="1300">
                <a:solidFill>
                  <a:srgbClr val="666666"/>
                </a:solidFill>
                <a:latin typeface="Droid Serif"/>
                <a:ea typeface="Droid Serif"/>
                <a:cs typeface="Droid Serif"/>
                <a:sym typeface="Droid Serif"/>
              </a:rPr>
              <a:t>Default darknet weight (required for initial epochs)</a:t>
            </a:r>
            <a:endParaRPr sz="1300">
              <a:solidFill>
                <a:srgbClr val="666666"/>
              </a:solidFill>
              <a:latin typeface="Droid Serif"/>
              <a:ea typeface="Droid Serif"/>
              <a:cs typeface="Droid Serif"/>
              <a:sym typeface="Droid Serif"/>
            </a:endParaRPr>
          </a:p>
          <a:p>
            <a:pPr indent="-311150" lvl="0" marL="457200" rtl="0" algn="l">
              <a:lnSpc>
                <a:spcPct val="130000"/>
              </a:lnSpc>
              <a:spcBef>
                <a:spcPts val="0"/>
              </a:spcBef>
              <a:spcAft>
                <a:spcPts val="0"/>
              </a:spcAft>
              <a:buClr>
                <a:srgbClr val="666666"/>
              </a:buClr>
              <a:buSzPts val="1300"/>
              <a:buFont typeface="Droid Serif"/>
              <a:buChar char="●"/>
            </a:pPr>
            <a:r>
              <a:rPr lang="en" sz="1300">
                <a:solidFill>
                  <a:srgbClr val="666666"/>
                </a:solidFill>
                <a:latin typeface="Droid Serif"/>
                <a:ea typeface="Droid Serif"/>
                <a:cs typeface="Droid Serif"/>
                <a:sym typeface="Droid Serif"/>
              </a:rPr>
              <a:t>Obj.data (contains train.txt, test.txt which further contains the path to dataset images, backup and number of classes)</a:t>
            </a:r>
            <a:endParaRPr sz="1300">
              <a:solidFill>
                <a:srgbClr val="666666"/>
              </a:solidFill>
              <a:latin typeface="Droid Serif"/>
              <a:ea typeface="Droid Serif"/>
              <a:cs typeface="Droid Serif"/>
              <a:sym typeface="Droid Serif"/>
            </a:endParaRPr>
          </a:p>
          <a:p>
            <a:pPr indent="-311150" lvl="0" marL="457200" rtl="0" algn="l">
              <a:lnSpc>
                <a:spcPct val="130000"/>
              </a:lnSpc>
              <a:spcBef>
                <a:spcPts val="0"/>
              </a:spcBef>
              <a:spcAft>
                <a:spcPts val="0"/>
              </a:spcAft>
              <a:buClr>
                <a:srgbClr val="666666"/>
              </a:buClr>
              <a:buSzPts val="1300"/>
              <a:buFont typeface="Droid Serif"/>
              <a:buChar char="●"/>
            </a:pPr>
            <a:r>
              <a:rPr lang="en" sz="1300">
                <a:solidFill>
                  <a:srgbClr val="666666"/>
                </a:solidFill>
                <a:latin typeface="Droid Serif"/>
                <a:ea typeface="Droid Serif"/>
                <a:cs typeface="Droid Serif"/>
                <a:sym typeface="Droid Serif"/>
              </a:rPr>
              <a:t>Obj.names (to name classes)</a:t>
            </a:r>
            <a:endParaRPr sz="1300">
              <a:solidFill>
                <a:srgbClr val="666666"/>
              </a:solidFill>
              <a:latin typeface="Droid Serif"/>
              <a:ea typeface="Droid Serif"/>
              <a:cs typeface="Droid Serif"/>
              <a:sym typeface="Droid Serif"/>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idx="4294967295" type="title"/>
          </p:nvPr>
        </p:nvSpPr>
        <p:spPr>
          <a:xfrm>
            <a:off x="773700" y="17550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rPr>
              <a:t>Testing of YOLO Object Detection Algorithm</a:t>
            </a:r>
            <a:endParaRPr b="1" sz="2200">
              <a:solidFill>
                <a:schemeClr val="lt2"/>
              </a:solidFill>
            </a:endParaRPr>
          </a:p>
        </p:txBody>
      </p:sp>
      <p:cxnSp>
        <p:nvCxnSpPr>
          <p:cNvPr id="171" name="Google Shape;171;p28"/>
          <p:cNvCxnSpPr/>
          <p:nvPr/>
        </p:nvCxnSpPr>
        <p:spPr>
          <a:xfrm>
            <a:off x="4295550" y="907800"/>
            <a:ext cx="552900" cy="0"/>
          </a:xfrm>
          <a:prstGeom prst="straightConnector1">
            <a:avLst/>
          </a:prstGeom>
          <a:noFill/>
          <a:ln cap="flat" cmpd="sng" w="28575">
            <a:solidFill>
              <a:schemeClr val="dk1"/>
            </a:solidFill>
            <a:prstDash val="solid"/>
            <a:round/>
            <a:headEnd len="sm" w="sm" type="none"/>
            <a:tailEnd len="sm" w="sm" type="none"/>
          </a:ln>
        </p:spPr>
      </p:cxnSp>
      <p:sp>
        <p:nvSpPr>
          <p:cNvPr id="172" name="Google Shape;172;p28"/>
          <p:cNvSpPr txBox="1"/>
          <p:nvPr>
            <p:ph idx="4294967295" type="body"/>
          </p:nvPr>
        </p:nvSpPr>
        <p:spPr>
          <a:xfrm>
            <a:off x="229625" y="1129725"/>
            <a:ext cx="8688900" cy="38943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 sz="1600">
                <a:solidFill>
                  <a:srgbClr val="666666"/>
                </a:solidFill>
                <a:highlight>
                  <a:srgbClr val="FFFFFF"/>
                </a:highlight>
                <a:latin typeface="Droid Serif"/>
                <a:ea typeface="Droid Serif"/>
                <a:cs typeface="Droid Serif"/>
                <a:sym typeface="Droid Serif"/>
              </a:rPr>
              <a:t>For testing we used:</a:t>
            </a:r>
            <a:endParaRPr sz="1600">
              <a:solidFill>
                <a:srgbClr val="666666"/>
              </a:solidFill>
              <a:highlight>
                <a:srgbClr val="FFFFFF"/>
              </a:highlight>
              <a:latin typeface="Droid Serif"/>
              <a:ea typeface="Droid Serif"/>
              <a:cs typeface="Droid Serif"/>
              <a:sym typeface="Droid Serif"/>
            </a:endParaRPr>
          </a:p>
          <a:p>
            <a:pPr indent="-317500" lvl="0" marL="457200" rtl="0" algn="l">
              <a:lnSpc>
                <a:spcPct val="130000"/>
              </a:lnSpc>
              <a:spcBef>
                <a:spcPts val="1000"/>
              </a:spcBef>
              <a:spcAft>
                <a:spcPts val="0"/>
              </a:spcAft>
              <a:buClr>
                <a:srgbClr val="666666"/>
              </a:buClr>
              <a:buSzPts val="1400"/>
              <a:buFont typeface="Droid Serif"/>
              <a:buChar char="●"/>
            </a:pPr>
            <a:r>
              <a:rPr lang="en" sz="1400">
                <a:solidFill>
                  <a:srgbClr val="666666"/>
                </a:solidFill>
                <a:highlight>
                  <a:srgbClr val="FFFFFF"/>
                </a:highlight>
                <a:latin typeface="Droid Serif"/>
                <a:ea typeface="Droid Serif"/>
                <a:cs typeface="Droid Serif"/>
                <a:sym typeface="Droid Serif"/>
              </a:rPr>
              <a:t>Trained Weights file (updated automatically after regular intervals while training)</a:t>
            </a:r>
            <a:endParaRPr sz="1400">
              <a:solidFill>
                <a:srgbClr val="666666"/>
              </a:solidFill>
              <a:highlight>
                <a:srgbClr val="FFFFFF"/>
              </a:highlight>
              <a:latin typeface="Droid Serif"/>
              <a:ea typeface="Droid Serif"/>
              <a:cs typeface="Droid Serif"/>
              <a:sym typeface="Droid Serif"/>
            </a:endParaRPr>
          </a:p>
          <a:p>
            <a:pPr indent="-317500" lvl="0" marL="457200" rtl="0" algn="l">
              <a:lnSpc>
                <a:spcPct val="130000"/>
              </a:lnSpc>
              <a:spcBef>
                <a:spcPts val="0"/>
              </a:spcBef>
              <a:spcAft>
                <a:spcPts val="0"/>
              </a:spcAft>
              <a:buClr>
                <a:srgbClr val="666666"/>
              </a:buClr>
              <a:buSzPts val="1400"/>
              <a:buFont typeface="Droid Serif"/>
              <a:buChar char="●"/>
            </a:pPr>
            <a:r>
              <a:rPr lang="en" sz="1300">
                <a:solidFill>
                  <a:srgbClr val="666666"/>
                </a:solidFill>
                <a:latin typeface="Droid Serif"/>
                <a:ea typeface="Droid Serif"/>
                <a:cs typeface="Droid Serif"/>
                <a:sym typeface="Droid Serif"/>
              </a:rPr>
              <a:t>Obj.data</a:t>
            </a:r>
            <a:endParaRPr sz="1300">
              <a:solidFill>
                <a:srgbClr val="666666"/>
              </a:solidFill>
              <a:latin typeface="Droid Serif"/>
              <a:ea typeface="Droid Serif"/>
              <a:cs typeface="Droid Serif"/>
              <a:sym typeface="Droid Serif"/>
            </a:endParaRPr>
          </a:p>
          <a:p>
            <a:pPr indent="-311150" lvl="0" marL="457200" rtl="0" algn="l">
              <a:lnSpc>
                <a:spcPct val="130000"/>
              </a:lnSpc>
              <a:spcBef>
                <a:spcPts val="0"/>
              </a:spcBef>
              <a:spcAft>
                <a:spcPts val="0"/>
              </a:spcAft>
              <a:buClr>
                <a:srgbClr val="666666"/>
              </a:buClr>
              <a:buSzPts val="1300"/>
              <a:buFont typeface="Droid Serif"/>
              <a:buChar char="●"/>
            </a:pPr>
            <a:r>
              <a:rPr lang="en" sz="1300">
                <a:solidFill>
                  <a:srgbClr val="666666"/>
                </a:solidFill>
                <a:latin typeface="Droid Serif"/>
                <a:ea typeface="Droid Serif"/>
                <a:cs typeface="Droid Serif"/>
                <a:sym typeface="Droid Serif"/>
              </a:rPr>
              <a:t>Config file</a:t>
            </a:r>
            <a:endParaRPr sz="1300">
              <a:solidFill>
                <a:srgbClr val="666666"/>
              </a:solidFill>
              <a:latin typeface="Droid Serif"/>
              <a:ea typeface="Droid Serif"/>
              <a:cs typeface="Droid Serif"/>
              <a:sym typeface="Droid Serif"/>
            </a:endParaRPr>
          </a:p>
          <a:p>
            <a:pPr indent="-317500" lvl="0" marL="457200" rtl="0" algn="l">
              <a:lnSpc>
                <a:spcPct val="130000"/>
              </a:lnSpc>
              <a:spcBef>
                <a:spcPts val="0"/>
              </a:spcBef>
              <a:spcAft>
                <a:spcPts val="0"/>
              </a:spcAft>
              <a:buClr>
                <a:srgbClr val="666666"/>
              </a:buClr>
              <a:buSzPts val="1400"/>
              <a:buFont typeface="Droid Serif"/>
              <a:buChar char="●"/>
            </a:pPr>
            <a:r>
              <a:rPr lang="en" sz="1400">
                <a:solidFill>
                  <a:srgbClr val="666666"/>
                </a:solidFill>
                <a:highlight>
                  <a:srgbClr val="FFFFFF"/>
                </a:highlight>
                <a:latin typeface="Droid Serif"/>
                <a:ea typeface="Droid Serif"/>
                <a:cs typeface="Droid Serif"/>
                <a:sym typeface="Droid Serif"/>
              </a:rPr>
              <a:t>Testing image</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rPr b="1" lang="en" sz="1400">
                <a:solidFill>
                  <a:srgbClr val="666666"/>
                </a:solidFill>
                <a:highlight>
                  <a:srgbClr val="FFFFFF"/>
                </a:highlight>
                <a:latin typeface="Droid Serif"/>
                <a:ea typeface="Droid Serif"/>
                <a:cs typeface="Droid Serif"/>
                <a:sym typeface="Droid Serif"/>
              </a:rPr>
              <a:t>Command</a:t>
            </a:r>
            <a:r>
              <a:rPr b="1" lang="en" sz="1400">
                <a:solidFill>
                  <a:srgbClr val="666666"/>
                </a:solidFill>
                <a:highlight>
                  <a:srgbClr val="FFFFFF"/>
                </a:highlight>
                <a:latin typeface="Droid Serif"/>
                <a:ea typeface="Droid Serif"/>
                <a:cs typeface="Droid Serif"/>
                <a:sym typeface="Droid Serif"/>
              </a:rPr>
              <a:t> to Test </a:t>
            </a:r>
            <a:r>
              <a:rPr b="1" lang="en" sz="1400">
                <a:solidFill>
                  <a:srgbClr val="666666"/>
                </a:solidFill>
                <a:highlight>
                  <a:srgbClr val="FFFFFF"/>
                </a:highlight>
                <a:latin typeface="Droid Serif"/>
                <a:ea typeface="Droid Serif"/>
                <a:cs typeface="Droid Serif"/>
                <a:sym typeface="Droid Serif"/>
              </a:rPr>
              <a:t>:</a:t>
            </a:r>
            <a:endParaRPr b="1"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rPr lang="en" sz="1600">
                <a:solidFill>
                  <a:srgbClr val="666666"/>
                </a:solidFill>
                <a:highlight>
                  <a:srgbClr val="FFFFFF"/>
                </a:highlight>
                <a:latin typeface="Droid Serif"/>
                <a:ea typeface="Droid Serif"/>
                <a:cs typeface="Droid Serif"/>
                <a:sym typeface="Droid Serif"/>
              </a:rPr>
              <a:t>darknet detector test &lt;obj.data&gt; &lt;config&gt; &lt;weights&gt; &lt;image&gt;</a:t>
            </a:r>
            <a:endParaRPr sz="16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rPr b="1" lang="en" sz="1400">
                <a:solidFill>
                  <a:srgbClr val="666666"/>
                </a:solidFill>
                <a:highlight>
                  <a:srgbClr val="FFFFFF"/>
                </a:highlight>
                <a:latin typeface="Droid Serif"/>
                <a:ea typeface="Droid Serif"/>
                <a:cs typeface="Droid Serif"/>
                <a:sym typeface="Droid Serif"/>
              </a:rPr>
              <a:t>Example:</a:t>
            </a:r>
            <a:endParaRPr b="1"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rPr lang="en" sz="1200">
                <a:solidFill>
                  <a:srgbClr val="666666"/>
                </a:solidFill>
                <a:highlight>
                  <a:srgbClr val="FFFFFF"/>
                </a:highlight>
                <a:latin typeface="Droid Serif"/>
                <a:ea typeface="Droid Serif"/>
                <a:cs typeface="Droid Serif"/>
                <a:sym typeface="Droid Serif"/>
              </a:rPr>
              <a:t>darknet detector test custom-cfg/obj.data custom-cfg/yolo-pothole-train.cfg .\custom-backup\yolo-pothole-train_last.weights .\test_17.jpg</a:t>
            </a:r>
            <a:endParaRPr sz="12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idx="4294967295" type="title"/>
          </p:nvPr>
        </p:nvSpPr>
        <p:spPr>
          <a:xfrm>
            <a:off x="773700" y="17550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rPr>
              <a:t>Detection Results of YOLO Object Detection Algorithm</a:t>
            </a:r>
            <a:endParaRPr b="1" sz="2200">
              <a:solidFill>
                <a:schemeClr val="lt2"/>
              </a:solidFill>
            </a:endParaRPr>
          </a:p>
        </p:txBody>
      </p:sp>
      <p:cxnSp>
        <p:nvCxnSpPr>
          <p:cNvPr id="178" name="Google Shape;178;p29"/>
          <p:cNvCxnSpPr/>
          <p:nvPr/>
        </p:nvCxnSpPr>
        <p:spPr>
          <a:xfrm>
            <a:off x="4295550" y="907800"/>
            <a:ext cx="552900" cy="0"/>
          </a:xfrm>
          <a:prstGeom prst="straightConnector1">
            <a:avLst/>
          </a:prstGeom>
          <a:noFill/>
          <a:ln cap="flat" cmpd="sng" w="28575">
            <a:solidFill>
              <a:schemeClr val="dk1"/>
            </a:solidFill>
            <a:prstDash val="solid"/>
            <a:round/>
            <a:headEnd len="sm" w="sm" type="none"/>
            <a:tailEnd len="sm" w="sm" type="none"/>
          </a:ln>
        </p:spPr>
      </p:cxnSp>
      <p:sp>
        <p:nvSpPr>
          <p:cNvPr id="179" name="Google Shape;179;p29"/>
          <p:cNvSpPr txBox="1"/>
          <p:nvPr>
            <p:ph idx="4294967295" type="body"/>
          </p:nvPr>
        </p:nvSpPr>
        <p:spPr>
          <a:xfrm>
            <a:off x="229625" y="1129725"/>
            <a:ext cx="8688900" cy="38943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 sz="1500">
                <a:solidFill>
                  <a:srgbClr val="666666"/>
                </a:solidFill>
                <a:highlight>
                  <a:srgbClr val="FFFFFF"/>
                </a:highlight>
                <a:latin typeface="Droid Serif"/>
                <a:ea typeface="Droid Serif"/>
                <a:cs typeface="Droid Serif"/>
                <a:sym typeface="Droid Serif"/>
              </a:rPr>
              <a:t>The model is effectively able to predict potholes and a group of potholes from images and videos provided to it.</a:t>
            </a:r>
            <a:endParaRPr sz="1500">
              <a:solidFill>
                <a:srgbClr val="666666"/>
              </a:solidFill>
              <a:highlight>
                <a:srgbClr val="FFFFFF"/>
              </a:highlight>
              <a:latin typeface="Droid Serif"/>
              <a:ea typeface="Droid Serif"/>
              <a:cs typeface="Droid Serif"/>
              <a:sym typeface="Droid Serif"/>
            </a:endParaRPr>
          </a:p>
          <a:p>
            <a:pPr indent="0" lvl="0" marL="0" rtl="0" algn="l">
              <a:lnSpc>
                <a:spcPct val="130000"/>
              </a:lnSpc>
              <a:spcBef>
                <a:spcPts val="1000"/>
              </a:spcBef>
              <a:spcAft>
                <a:spcPts val="0"/>
              </a:spcAft>
              <a:buNone/>
            </a:pPr>
            <a:r>
              <a:rPr lang="en" sz="1500">
                <a:solidFill>
                  <a:srgbClr val="666666"/>
                </a:solidFill>
                <a:highlight>
                  <a:srgbClr val="FFFFFF"/>
                </a:highlight>
                <a:latin typeface="Droid Serif"/>
                <a:ea typeface="Droid Serif"/>
                <a:cs typeface="Droid Serif"/>
                <a:sym typeface="Droid Serif"/>
              </a:rPr>
              <a:t>The model works nicely and the results are good.</a:t>
            </a:r>
            <a:endParaRPr sz="15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p:txBody>
      </p:sp>
      <p:pic>
        <p:nvPicPr>
          <p:cNvPr id="180" name="Google Shape;180;p29"/>
          <p:cNvPicPr preferRelativeResize="0"/>
          <p:nvPr/>
        </p:nvPicPr>
        <p:blipFill>
          <a:blip r:embed="rId3">
            <a:alphaModFix/>
          </a:blip>
          <a:stretch>
            <a:fillRect/>
          </a:stretch>
        </p:blipFill>
        <p:spPr>
          <a:xfrm>
            <a:off x="1652125" y="2475629"/>
            <a:ext cx="2643425" cy="2557397"/>
          </a:xfrm>
          <a:prstGeom prst="rect">
            <a:avLst/>
          </a:prstGeom>
          <a:noFill/>
          <a:ln>
            <a:noFill/>
          </a:ln>
        </p:spPr>
      </p:pic>
      <p:pic>
        <p:nvPicPr>
          <p:cNvPr id="181" name="Google Shape;181;p29"/>
          <p:cNvPicPr preferRelativeResize="0"/>
          <p:nvPr/>
        </p:nvPicPr>
        <p:blipFill>
          <a:blip r:embed="rId4">
            <a:alphaModFix/>
          </a:blip>
          <a:stretch>
            <a:fillRect/>
          </a:stretch>
        </p:blipFill>
        <p:spPr>
          <a:xfrm>
            <a:off x="5047925" y="2475629"/>
            <a:ext cx="2643425" cy="25573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idx="4294967295" type="title"/>
          </p:nvPr>
        </p:nvSpPr>
        <p:spPr>
          <a:xfrm>
            <a:off x="773700" y="17550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rPr>
              <a:t>Comparison between Implementation of Research Paper and its Improvement</a:t>
            </a:r>
            <a:endParaRPr b="1" sz="2200">
              <a:solidFill>
                <a:schemeClr val="lt2"/>
              </a:solidFill>
            </a:endParaRPr>
          </a:p>
        </p:txBody>
      </p:sp>
      <p:cxnSp>
        <p:nvCxnSpPr>
          <p:cNvPr id="187" name="Google Shape;187;p30"/>
          <p:cNvCxnSpPr/>
          <p:nvPr/>
        </p:nvCxnSpPr>
        <p:spPr>
          <a:xfrm>
            <a:off x="4295550" y="984000"/>
            <a:ext cx="552900" cy="0"/>
          </a:xfrm>
          <a:prstGeom prst="straightConnector1">
            <a:avLst/>
          </a:prstGeom>
          <a:noFill/>
          <a:ln cap="flat" cmpd="sng" w="28575">
            <a:solidFill>
              <a:schemeClr val="dk1"/>
            </a:solidFill>
            <a:prstDash val="solid"/>
            <a:round/>
            <a:headEnd len="sm" w="sm" type="none"/>
            <a:tailEnd len="sm" w="sm" type="none"/>
          </a:ln>
        </p:spPr>
      </p:cxnSp>
      <p:sp>
        <p:nvSpPr>
          <p:cNvPr id="188" name="Google Shape;188;p30"/>
          <p:cNvSpPr txBox="1"/>
          <p:nvPr>
            <p:ph idx="4294967295" type="body"/>
          </p:nvPr>
        </p:nvSpPr>
        <p:spPr>
          <a:xfrm>
            <a:off x="229625" y="1129725"/>
            <a:ext cx="8688900" cy="3894300"/>
          </a:xfrm>
          <a:prstGeom prst="rect">
            <a:avLst/>
          </a:prstGeom>
        </p:spPr>
        <p:txBody>
          <a:bodyPr anchorCtr="0" anchor="t" bIns="91425" lIns="91425" spcFirstLastPara="1" rIns="91425" wrap="square" tIns="91425">
            <a:noAutofit/>
          </a:bodyPr>
          <a:lstStyle/>
          <a:p>
            <a:pPr indent="-323850" lvl="0" marL="457200" rtl="0" algn="l">
              <a:lnSpc>
                <a:spcPct val="130000"/>
              </a:lnSpc>
              <a:spcBef>
                <a:spcPts val="1000"/>
              </a:spcBef>
              <a:spcAft>
                <a:spcPts val="0"/>
              </a:spcAft>
              <a:buClr>
                <a:srgbClr val="666666"/>
              </a:buClr>
              <a:buSzPts val="1500"/>
              <a:buFont typeface="Droid Serif"/>
              <a:buChar char="●"/>
            </a:pPr>
            <a:r>
              <a:rPr lang="en" sz="1500">
                <a:solidFill>
                  <a:srgbClr val="666666"/>
                </a:solidFill>
                <a:highlight>
                  <a:srgbClr val="FFFFFF"/>
                </a:highlight>
                <a:latin typeface="Droid Serif"/>
                <a:ea typeface="Droid Serif"/>
                <a:cs typeface="Droid Serif"/>
                <a:sym typeface="Droid Serif"/>
              </a:rPr>
              <a:t>FRCNN does not have a wide range in detection of Potholes whereas YOLO detects almost every Pothole within a wide range. </a:t>
            </a:r>
            <a:endParaRPr sz="1500">
              <a:solidFill>
                <a:srgbClr val="666666"/>
              </a:solidFill>
              <a:highlight>
                <a:srgbClr val="FFFFFF"/>
              </a:highlight>
              <a:latin typeface="Droid Serif"/>
              <a:ea typeface="Droid Serif"/>
              <a:cs typeface="Droid Serif"/>
              <a:sym typeface="Droid Serif"/>
            </a:endParaRPr>
          </a:p>
          <a:p>
            <a:pPr indent="-323850" lvl="0" marL="457200" rtl="0" algn="l">
              <a:lnSpc>
                <a:spcPct val="130000"/>
              </a:lnSpc>
              <a:spcBef>
                <a:spcPts val="0"/>
              </a:spcBef>
              <a:spcAft>
                <a:spcPts val="0"/>
              </a:spcAft>
              <a:buClr>
                <a:srgbClr val="666666"/>
              </a:buClr>
              <a:buSzPts val="1500"/>
              <a:buFont typeface="Droid Serif"/>
              <a:buChar char="●"/>
            </a:pPr>
            <a:r>
              <a:rPr lang="en" sz="1500">
                <a:solidFill>
                  <a:srgbClr val="666666"/>
                </a:solidFill>
                <a:highlight>
                  <a:srgbClr val="FFFFFF"/>
                </a:highlight>
                <a:latin typeface="Droid Serif"/>
                <a:ea typeface="Droid Serif"/>
                <a:cs typeface="Droid Serif"/>
                <a:sym typeface="Droid Serif"/>
              </a:rPr>
              <a:t>FRCNN’s most of the detections are of large Potholes whereas YOLO tries to detect small Potholes also.</a:t>
            </a:r>
            <a:endParaRPr sz="1500">
              <a:solidFill>
                <a:srgbClr val="666666"/>
              </a:solidFill>
              <a:highlight>
                <a:srgbClr val="FFFFFF"/>
              </a:highlight>
              <a:latin typeface="Droid Serif"/>
              <a:ea typeface="Droid Serif"/>
              <a:cs typeface="Droid Serif"/>
              <a:sym typeface="Droid Serif"/>
            </a:endParaRPr>
          </a:p>
          <a:p>
            <a:pPr indent="-323850" lvl="0" marL="457200" rtl="0" algn="l">
              <a:lnSpc>
                <a:spcPct val="130000"/>
              </a:lnSpc>
              <a:spcBef>
                <a:spcPts val="0"/>
              </a:spcBef>
              <a:spcAft>
                <a:spcPts val="0"/>
              </a:spcAft>
              <a:buClr>
                <a:srgbClr val="666666"/>
              </a:buClr>
              <a:buSzPts val="1500"/>
              <a:buFont typeface="Droid Serif"/>
              <a:buChar char="●"/>
            </a:pPr>
            <a:r>
              <a:rPr lang="en" sz="1500">
                <a:solidFill>
                  <a:srgbClr val="666666"/>
                </a:solidFill>
                <a:highlight>
                  <a:srgbClr val="FFFFFF"/>
                </a:highlight>
                <a:latin typeface="Droid Serif"/>
                <a:ea typeface="Droid Serif"/>
                <a:cs typeface="Droid Serif"/>
                <a:sym typeface="Droid Serif"/>
              </a:rPr>
              <a:t>FRCNN takes more time in detection than YOLO.</a:t>
            </a:r>
            <a:endParaRPr sz="1500">
              <a:solidFill>
                <a:srgbClr val="666666"/>
              </a:solidFill>
              <a:highlight>
                <a:srgbClr val="FFFFFF"/>
              </a:highlight>
              <a:latin typeface="Droid Serif"/>
              <a:ea typeface="Droid Serif"/>
              <a:cs typeface="Droid Serif"/>
              <a:sym typeface="Droid Serif"/>
            </a:endParaRPr>
          </a:p>
          <a:p>
            <a:pPr indent="0" lvl="0" marL="0" rtl="0" algn="l">
              <a:lnSpc>
                <a:spcPct val="130000"/>
              </a:lnSpc>
              <a:spcBef>
                <a:spcPts val="1000"/>
              </a:spcBef>
              <a:spcAft>
                <a:spcPts val="0"/>
              </a:spcAft>
              <a:buNone/>
            </a:pPr>
            <a:r>
              <a:t/>
            </a:r>
            <a:endParaRPr sz="1500">
              <a:solidFill>
                <a:srgbClr val="666666"/>
              </a:solidFill>
              <a:highlight>
                <a:srgbClr val="FFFFFF"/>
              </a:highlight>
              <a:latin typeface="Droid Serif"/>
              <a:ea typeface="Droid Serif"/>
              <a:cs typeface="Droid Serif"/>
              <a:sym typeface="Droid Serif"/>
            </a:endParaRPr>
          </a:p>
          <a:p>
            <a:pPr indent="0" lvl="0" marL="0" rtl="0" algn="l">
              <a:lnSpc>
                <a:spcPct val="130000"/>
              </a:lnSpc>
              <a:spcBef>
                <a:spcPts val="1000"/>
              </a:spcBef>
              <a:spcAft>
                <a:spcPts val="0"/>
              </a:spcAft>
              <a:buNone/>
            </a:pPr>
            <a:r>
              <a:t/>
            </a:r>
            <a:endParaRPr sz="15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t/>
            </a:r>
            <a:endParaRPr sz="1400">
              <a:solidFill>
                <a:srgbClr val="666666"/>
              </a:solidFill>
              <a:highlight>
                <a:srgbClr val="FFFFFF"/>
              </a:highlight>
              <a:latin typeface="Droid Serif"/>
              <a:ea typeface="Droid Serif"/>
              <a:cs typeface="Droid Serif"/>
              <a:sym typeface="Droid Serif"/>
            </a:endParaRPr>
          </a:p>
        </p:txBody>
      </p:sp>
      <p:pic>
        <p:nvPicPr>
          <p:cNvPr id="189" name="Google Shape;189;p30"/>
          <p:cNvPicPr preferRelativeResize="0"/>
          <p:nvPr/>
        </p:nvPicPr>
        <p:blipFill>
          <a:blip r:embed="rId3">
            <a:alphaModFix/>
          </a:blip>
          <a:stretch>
            <a:fillRect/>
          </a:stretch>
        </p:blipFill>
        <p:spPr>
          <a:xfrm>
            <a:off x="1285950" y="2838100"/>
            <a:ext cx="3286050" cy="2239875"/>
          </a:xfrm>
          <a:prstGeom prst="rect">
            <a:avLst/>
          </a:prstGeom>
          <a:noFill/>
          <a:ln>
            <a:noFill/>
          </a:ln>
        </p:spPr>
      </p:pic>
      <p:pic>
        <p:nvPicPr>
          <p:cNvPr id="190" name="Google Shape;190;p30"/>
          <p:cNvPicPr preferRelativeResize="0"/>
          <p:nvPr/>
        </p:nvPicPr>
        <p:blipFill>
          <a:blip r:embed="rId4">
            <a:alphaModFix/>
          </a:blip>
          <a:stretch>
            <a:fillRect/>
          </a:stretch>
        </p:blipFill>
        <p:spPr>
          <a:xfrm>
            <a:off x="5066250" y="2838100"/>
            <a:ext cx="3009600" cy="2185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6" name="Google Shape;196;p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30200" lvl="0" marL="457200" rtl="0" algn="l">
              <a:lnSpc>
                <a:spcPct val="130000"/>
              </a:lnSpc>
              <a:spcBef>
                <a:spcPts val="1000"/>
              </a:spcBef>
              <a:spcAft>
                <a:spcPts val="0"/>
              </a:spcAft>
              <a:buClr>
                <a:srgbClr val="666666"/>
              </a:buClr>
              <a:buSzPts val="1600"/>
              <a:buFont typeface="Droid Serif"/>
              <a:buChar char="●"/>
            </a:pPr>
            <a:r>
              <a:rPr lang="en" sz="1600">
                <a:solidFill>
                  <a:srgbClr val="666666"/>
                </a:solidFill>
                <a:latin typeface="Droid Serif"/>
                <a:ea typeface="Droid Serif"/>
                <a:cs typeface="Droid Serif"/>
                <a:sym typeface="Droid Serif"/>
              </a:rPr>
              <a:t>Both the models were effectively able to detect potholes from images and videos provided to it. </a:t>
            </a:r>
            <a:endParaRPr sz="1600">
              <a:solidFill>
                <a:srgbClr val="666666"/>
              </a:solidFill>
              <a:latin typeface="Droid Serif"/>
              <a:ea typeface="Droid Serif"/>
              <a:cs typeface="Droid Serif"/>
              <a:sym typeface="Droid Serif"/>
            </a:endParaRPr>
          </a:p>
          <a:p>
            <a:pPr indent="-330200" lvl="0" marL="457200" rtl="0" algn="l">
              <a:lnSpc>
                <a:spcPct val="130000"/>
              </a:lnSpc>
              <a:spcBef>
                <a:spcPts val="0"/>
              </a:spcBef>
              <a:spcAft>
                <a:spcPts val="0"/>
              </a:spcAft>
              <a:buClr>
                <a:srgbClr val="666666"/>
              </a:buClr>
              <a:buSzPts val="1600"/>
              <a:buFont typeface="Droid Serif"/>
              <a:buChar char="●"/>
            </a:pPr>
            <a:r>
              <a:rPr lang="en" sz="1600">
                <a:solidFill>
                  <a:srgbClr val="666666"/>
                </a:solidFill>
                <a:latin typeface="Droid Serif"/>
                <a:ea typeface="Droid Serif"/>
                <a:cs typeface="Droid Serif"/>
                <a:sym typeface="Droid Serif"/>
              </a:rPr>
              <a:t>It was easily concluded that YOLO performs better than FRCNN with respect to speed and accuracy.</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Potholes?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Thanks!</a:t>
            </a:r>
            <a:endParaRPr sz="3600"/>
          </a:p>
        </p:txBody>
      </p:sp>
      <p:sp>
        <p:nvSpPr>
          <p:cNvPr id="202" name="Google Shape;202;p3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Droid Serif"/>
                <a:ea typeface="Droid Serif"/>
                <a:cs typeface="Droid Serif"/>
                <a:sym typeface="Droid Serif"/>
              </a:rPr>
              <a:t>Drive Safe !! </a:t>
            </a:r>
            <a:endParaRPr sz="1600">
              <a:latin typeface="Droid Serif"/>
              <a:ea typeface="Droid Serif"/>
              <a:cs typeface="Droid Serif"/>
              <a:sym typeface="Droid Serif"/>
            </a:endParaRPr>
          </a:p>
          <a:p>
            <a:pPr indent="0" lvl="0" marL="0" rtl="0" algn="l">
              <a:spcBef>
                <a:spcPts val="1600"/>
              </a:spcBef>
              <a:spcAft>
                <a:spcPts val="0"/>
              </a:spcAft>
              <a:buNone/>
            </a:pPr>
            <a:r>
              <a:rPr lang="en" sz="1600">
                <a:latin typeface="Droid Serif"/>
                <a:ea typeface="Droid Serif"/>
                <a:cs typeface="Droid Serif"/>
                <a:sym typeface="Droid Serif"/>
              </a:rPr>
              <a:t>The Roads are full of Potholes</a:t>
            </a:r>
            <a:endParaRPr sz="1600">
              <a:latin typeface="Droid Serif"/>
              <a:ea typeface="Droid Serif"/>
              <a:cs typeface="Droid Serif"/>
              <a:sym typeface="Droid Serif"/>
            </a:endParaRPr>
          </a:p>
          <a:p>
            <a:pPr indent="0" lvl="0" marL="0" rtl="0" algn="l">
              <a:spcBef>
                <a:spcPts val="1600"/>
              </a:spcBef>
              <a:spcAft>
                <a:spcPts val="0"/>
              </a:spcAft>
              <a:buNone/>
            </a:pPr>
            <a:r>
              <a:rPr lang="en" sz="1400"/>
              <a:t> </a:t>
            </a:r>
            <a:endParaRPr sz="1400"/>
          </a:p>
        </p:txBody>
      </p:sp>
      <p:pic>
        <p:nvPicPr>
          <p:cNvPr descr="Black and white upward shot of Golden Gate Bridge" id="203" name="Google Shape;203;p32"/>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pic>
        <p:nvPicPr>
          <p:cNvPr id="204" name="Google Shape;204;p32"/>
          <p:cNvPicPr preferRelativeResize="0"/>
          <p:nvPr/>
        </p:nvPicPr>
        <p:blipFill>
          <a:blip r:embed="rId4">
            <a:alphaModFix/>
          </a:blip>
          <a:stretch>
            <a:fillRect/>
          </a:stretch>
        </p:blipFill>
        <p:spPr>
          <a:xfrm>
            <a:off x="3274684" y="0"/>
            <a:ext cx="5869325"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Pothole</a:t>
            </a:r>
            <a:endParaRPr/>
          </a:p>
        </p:txBody>
      </p:sp>
      <p:sp>
        <p:nvSpPr>
          <p:cNvPr id="81" name="Google Shape;81;p15"/>
          <p:cNvSpPr txBox="1"/>
          <p:nvPr>
            <p:ph idx="1" type="body"/>
          </p:nvPr>
        </p:nvSpPr>
        <p:spPr>
          <a:xfrm>
            <a:off x="769150" y="1868775"/>
            <a:ext cx="8222100" cy="5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D5156"/>
                </a:solidFill>
                <a:highlight>
                  <a:srgbClr val="FFFFFF"/>
                </a:highlight>
                <a:latin typeface="Arial"/>
                <a:ea typeface="Arial"/>
                <a:cs typeface="Arial"/>
                <a:sym typeface="Arial"/>
              </a:rPr>
              <a:t>A pothole is a depression in a road surface, usually asphalt pavement, where traffic has removed broken pieces of the pavement. It is usually the result of water in the underlying soil structure and traffic passing over the affected area.</a:t>
            </a:r>
            <a:endParaRPr sz="1500">
              <a:solidFill>
                <a:srgbClr val="4D5156"/>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500">
              <a:solidFill>
                <a:srgbClr val="4D5156"/>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500">
              <a:solidFill>
                <a:srgbClr val="4D5156"/>
              </a:solidFill>
              <a:highlight>
                <a:srgbClr val="FFFFFF"/>
              </a:highlight>
              <a:latin typeface="Arial"/>
              <a:ea typeface="Arial"/>
              <a:cs typeface="Arial"/>
              <a:sym typeface="Arial"/>
            </a:endParaRPr>
          </a:p>
        </p:txBody>
      </p:sp>
      <p:pic>
        <p:nvPicPr>
          <p:cNvPr id="82" name="Google Shape;82;p15"/>
          <p:cNvPicPr preferRelativeResize="0"/>
          <p:nvPr/>
        </p:nvPicPr>
        <p:blipFill rotWithShape="1">
          <a:blip r:embed="rId3">
            <a:alphaModFix/>
          </a:blip>
          <a:srcRect b="0" l="0" r="0" t="0"/>
          <a:stretch/>
        </p:blipFill>
        <p:spPr>
          <a:xfrm>
            <a:off x="859625" y="2972225"/>
            <a:ext cx="2466975" cy="1847850"/>
          </a:xfrm>
          <a:prstGeom prst="rect">
            <a:avLst/>
          </a:prstGeom>
          <a:noFill/>
          <a:ln>
            <a:noFill/>
          </a:ln>
        </p:spPr>
      </p:pic>
      <p:pic>
        <p:nvPicPr>
          <p:cNvPr id="83" name="Google Shape;83;p15"/>
          <p:cNvPicPr preferRelativeResize="0"/>
          <p:nvPr/>
        </p:nvPicPr>
        <p:blipFill>
          <a:blip r:embed="rId4">
            <a:alphaModFix/>
          </a:blip>
          <a:stretch>
            <a:fillRect/>
          </a:stretch>
        </p:blipFill>
        <p:spPr>
          <a:xfrm>
            <a:off x="6527450" y="2972225"/>
            <a:ext cx="2463800" cy="1847850"/>
          </a:xfrm>
          <a:prstGeom prst="rect">
            <a:avLst/>
          </a:prstGeom>
          <a:noFill/>
          <a:ln>
            <a:noFill/>
          </a:ln>
        </p:spPr>
      </p:pic>
      <p:pic>
        <p:nvPicPr>
          <p:cNvPr id="84" name="Google Shape;84;p15"/>
          <p:cNvPicPr preferRelativeResize="0"/>
          <p:nvPr/>
        </p:nvPicPr>
        <p:blipFill>
          <a:blip r:embed="rId5">
            <a:alphaModFix/>
          </a:blip>
          <a:stretch>
            <a:fillRect/>
          </a:stretch>
        </p:blipFill>
        <p:spPr>
          <a:xfrm>
            <a:off x="3690250" y="3019850"/>
            <a:ext cx="2609850" cy="175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Detect Potholes?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Detect</a:t>
            </a:r>
            <a:endParaRPr/>
          </a:p>
        </p:txBody>
      </p:sp>
      <p:sp>
        <p:nvSpPr>
          <p:cNvPr id="95" name="Google Shape;95;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One method can be detecting it manually, but it is very painful, time consuming and not feasible.</a:t>
            </a:r>
            <a:endParaRPr sz="1600"/>
          </a:p>
          <a:p>
            <a:pPr indent="-330200" lvl="0" marL="457200" rtl="0" algn="l">
              <a:spcBef>
                <a:spcPts val="0"/>
              </a:spcBef>
              <a:spcAft>
                <a:spcPts val="0"/>
              </a:spcAft>
              <a:buSzPts val="1600"/>
              <a:buChar char="●"/>
            </a:pPr>
            <a:r>
              <a:rPr lang="en" sz="1600"/>
              <a:t>Here we can take advantage of our computers and their powerful processing and computing capabilities.</a:t>
            </a:r>
            <a:endParaRPr sz="1600"/>
          </a:p>
          <a:p>
            <a:pPr indent="-330200" lvl="0" marL="457200" rtl="0" algn="l">
              <a:spcBef>
                <a:spcPts val="0"/>
              </a:spcBef>
              <a:spcAft>
                <a:spcPts val="0"/>
              </a:spcAft>
              <a:buSzPts val="1600"/>
              <a:buChar char="●"/>
            </a:pPr>
            <a:r>
              <a:rPr lang="en" sz="1600"/>
              <a:t>People have researched various algorithms and techniques for object Detection and using these we can also detect Potholes.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 of Research Paper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Paper we implemented</a:t>
            </a:r>
            <a:endParaRPr/>
          </a:p>
        </p:txBody>
      </p:sp>
      <p:sp>
        <p:nvSpPr>
          <p:cNvPr id="106" name="Google Shape;106;p1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Used Faster-RCNN (FRCNN) for the detection of Potholes.</a:t>
            </a:r>
            <a:endParaRPr/>
          </a:p>
        </p:txBody>
      </p:sp>
      <p:sp>
        <p:nvSpPr>
          <p:cNvPr id="107" name="Google Shape;107;p19"/>
          <p:cNvSpPr txBox="1"/>
          <p:nvPr/>
        </p:nvSpPr>
        <p:spPr>
          <a:xfrm>
            <a:off x="3903550" y="468425"/>
            <a:ext cx="4757700" cy="4671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b="1" lang="en" sz="1800">
                <a:solidFill>
                  <a:srgbClr val="333333"/>
                </a:solidFill>
                <a:highlight>
                  <a:srgbClr val="FFFFFF"/>
                </a:highlight>
              </a:rPr>
              <a:t>A Modern Pothole Detection technique using Deep Learning</a:t>
            </a:r>
            <a:endParaRPr b="1" sz="1800">
              <a:solidFill>
                <a:srgbClr val="333333"/>
              </a:solidFill>
              <a:highlight>
                <a:srgbClr val="FFFFFF"/>
              </a:highlight>
            </a:endParaRPr>
          </a:p>
          <a:p>
            <a:pPr indent="0" lvl="0" marL="0" rtl="0" algn="ctr">
              <a:lnSpc>
                <a:spcPct val="130000"/>
              </a:lnSpc>
              <a:spcBef>
                <a:spcPts val="0"/>
              </a:spcBef>
              <a:spcAft>
                <a:spcPts val="0"/>
              </a:spcAft>
              <a:buNone/>
            </a:pPr>
            <a:r>
              <a:t/>
            </a:r>
            <a:endParaRPr b="1" sz="1800">
              <a:solidFill>
                <a:srgbClr val="333333"/>
              </a:solidFill>
              <a:highlight>
                <a:srgbClr val="FFFFFF"/>
              </a:highlight>
            </a:endParaRPr>
          </a:p>
          <a:p>
            <a:pPr indent="0" lvl="0" marL="0" rtl="0" algn="l">
              <a:lnSpc>
                <a:spcPct val="130000"/>
              </a:lnSpc>
              <a:spcBef>
                <a:spcPts val="0"/>
              </a:spcBef>
              <a:spcAft>
                <a:spcPts val="0"/>
              </a:spcAft>
              <a:buNone/>
            </a:pPr>
            <a:r>
              <a:rPr b="1" lang="en" sz="1500">
                <a:solidFill>
                  <a:srgbClr val="333333"/>
                </a:solidFill>
                <a:highlight>
                  <a:srgbClr val="FFFFFF"/>
                </a:highlight>
              </a:rPr>
              <a:t>Authors</a:t>
            </a:r>
            <a:endParaRPr b="1" sz="1500">
              <a:solidFill>
                <a:srgbClr val="333333"/>
              </a:solidFill>
              <a:highlight>
                <a:srgbClr val="FFFFFF"/>
              </a:highlight>
            </a:endParaRPr>
          </a:p>
          <a:p>
            <a:pPr indent="0" lvl="0" marL="0" rtl="0" algn="l">
              <a:lnSpc>
                <a:spcPct val="130000"/>
              </a:lnSpc>
              <a:spcBef>
                <a:spcPts val="0"/>
              </a:spcBef>
              <a:spcAft>
                <a:spcPts val="0"/>
              </a:spcAft>
              <a:buNone/>
            </a:pPr>
            <a:r>
              <a:t/>
            </a:r>
            <a:endParaRPr b="1" sz="1500">
              <a:solidFill>
                <a:srgbClr val="333333"/>
              </a:solidFill>
              <a:highlight>
                <a:srgbClr val="FFFFFF"/>
              </a:highlight>
            </a:endParaRPr>
          </a:p>
          <a:p>
            <a:pPr indent="0" lvl="0" marL="0" rtl="0" algn="l">
              <a:lnSpc>
                <a:spcPct val="115000"/>
              </a:lnSpc>
              <a:spcBef>
                <a:spcPts val="0"/>
              </a:spcBef>
              <a:spcAft>
                <a:spcPts val="0"/>
              </a:spcAft>
              <a:buNone/>
            </a:pPr>
            <a:r>
              <a:rPr lang="en" sz="1150">
                <a:solidFill>
                  <a:srgbClr val="006699"/>
                </a:solidFill>
                <a:highlight>
                  <a:srgbClr val="FFFFFF"/>
                </a:highlight>
                <a:uFill>
                  <a:noFill/>
                </a:uFill>
                <a:hlinkClick r:id="rId3">
                  <a:extLst>
                    <a:ext uri="{A12FA001-AC4F-418D-AE19-62706E023703}">
                      <ahyp:hlinkClr val="tx"/>
                    </a:ext>
                  </a:extLst>
                </a:hlinkClick>
              </a:rPr>
              <a:t>Abhishek Kumar</a:t>
            </a:r>
            <a:endParaRPr sz="1150">
              <a:solidFill>
                <a:srgbClr val="006699"/>
              </a:solidFill>
              <a:highlight>
                <a:srgbClr val="FFFFFF"/>
              </a:highlight>
            </a:endParaRPr>
          </a:p>
          <a:p>
            <a:pPr indent="0" lvl="0" marL="0" rtl="0" algn="l">
              <a:lnSpc>
                <a:spcPct val="115000"/>
              </a:lnSpc>
              <a:spcBef>
                <a:spcPts val="0"/>
              </a:spcBef>
              <a:spcAft>
                <a:spcPts val="0"/>
              </a:spcAft>
              <a:buNone/>
            </a:pPr>
            <a:r>
              <a:rPr lang="en" sz="1150">
                <a:solidFill>
                  <a:srgbClr val="333333"/>
                </a:solidFill>
                <a:highlight>
                  <a:srgbClr val="FFFFFF"/>
                </a:highlight>
              </a:rPr>
              <a:t>Gaya College of Engineering, Gaya, Bihar, India</a:t>
            </a:r>
            <a:endParaRPr sz="1150">
              <a:solidFill>
                <a:srgbClr val="333333"/>
              </a:solidFill>
              <a:highlight>
                <a:srgbClr val="FFFFFF"/>
              </a:highlight>
            </a:endParaRPr>
          </a:p>
          <a:p>
            <a:pPr indent="0" lvl="0" marL="0" rtl="0" algn="l">
              <a:lnSpc>
                <a:spcPct val="115000"/>
              </a:lnSpc>
              <a:spcBef>
                <a:spcPts val="0"/>
              </a:spcBef>
              <a:spcAft>
                <a:spcPts val="0"/>
              </a:spcAft>
              <a:buNone/>
            </a:pPr>
            <a:r>
              <a:rPr lang="en" sz="1150">
                <a:solidFill>
                  <a:srgbClr val="006699"/>
                </a:solidFill>
                <a:highlight>
                  <a:srgbClr val="FFFFFF"/>
                </a:highlight>
                <a:uFill>
                  <a:noFill/>
                </a:uFill>
                <a:hlinkClick r:id="rId4">
                  <a:extLst>
                    <a:ext uri="{A12FA001-AC4F-418D-AE19-62706E023703}">
                      <ahyp:hlinkClr val="tx"/>
                    </a:ext>
                  </a:extLst>
                </a:hlinkClick>
              </a:rPr>
              <a:t>Chakrapani</a:t>
            </a:r>
            <a:endParaRPr sz="1150">
              <a:solidFill>
                <a:srgbClr val="006699"/>
              </a:solidFill>
              <a:highlight>
                <a:srgbClr val="FFFFFF"/>
              </a:highlight>
            </a:endParaRPr>
          </a:p>
          <a:p>
            <a:pPr indent="0" lvl="0" marL="0" rtl="0" algn="l">
              <a:lnSpc>
                <a:spcPct val="115000"/>
              </a:lnSpc>
              <a:spcBef>
                <a:spcPts val="0"/>
              </a:spcBef>
              <a:spcAft>
                <a:spcPts val="0"/>
              </a:spcAft>
              <a:buNone/>
            </a:pPr>
            <a:r>
              <a:rPr lang="en" sz="1150">
                <a:solidFill>
                  <a:srgbClr val="333333"/>
                </a:solidFill>
                <a:highlight>
                  <a:srgbClr val="FFFFFF"/>
                </a:highlight>
              </a:rPr>
              <a:t>Gaya College of Engineering, Gaya, Bihar, India</a:t>
            </a:r>
            <a:endParaRPr sz="1150">
              <a:solidFill>
                <a:srgbClr val="333333"/>
              </a:solidFill>
              <a:highlight>
                <a:srgbClr val="FFFFFF"/>
              </a:highlight>
            </a:endParaRPr>
          </a:p>
          <a:p>
            <a:pPr indent="0" lvl="0" marL="0" rtl="0" algn="l">
              <a:lnSpc>
                <a:spcPct val="115000"/>
              </a:lnSpc>
              <a:spcBef>
                <a:spcPts val="0"/>
              </a:spcBef>
              <a:spcAft>
                <a:spcPts val="0"/>
              </a:spcAft>
              <a:buNone/>
            </a:pPr>
            <a:r>
              <a:rPr lang="en" sz="1150">
                <a:solidFill>
                  <a:srgbClr val="006699"/>
                </a:solidFill>
                <a:highlight>
                  <a:srgbClr val="FFFFFF"/>
                </a:highlight>
                <a:uFill>
                  <a:noFill/>
                </a:uFill>
                <a:hlinkClick r:id="rId5">
                  <a:extLst>
                    <a:ext uri="{A12FA001-AC4F-418D-AE19-62706E023703}">
                      <ahyp:hlinkClr val="tx"/>
                    </a:ext>
                  </a:extLst>
                </a:hlinkClick>
              </a:rPr>
              <a:t>Dhruba Jyoti Kalita</a:t>
            </a:r>
            <a:endParaRPr sz="1150">
              <a:solidFill>
                <a:srgbClr val="006699"/>
              </a:solidFill>
              <a:highlight>
                <a:srgbClr val="FFFFFF"/>
              </a:highlight>
            </a:endParaRPr>
          </a:p>
          <a:p>
            <a:pPr indent="0" lvl="0" marL="0" rtl="0" algn="l">
              <a:lnSpc>
                <a:spcPct val="115000"/>
              </a:lnSpc>
              <a:spcBef>
                <a:spcPts val="0"/>
              </a:spcBef>
              <a:spcAft>
                <a:spcPts val="0"/>
              </a:spcAft>
              <a:buNone/>
            </a:pPr>
            <a:r>
              <a:rPr lang="en" sz="1150">
                <a:solidFill>
                  <a:srgbClr val="333333"/>
                </a:solidFill>
                <a:highlight>
                  <a:srgbClr val="FFFFFF"/>
                </a:highlight>
              </a:rPr>
              <a:t>Gaya College of Engineering, Gaya, Bihar, India</a:t>
            </a:r>
            <a:endParaRPr sz="1150">
              <a:solidFill>
                <a:srgbClr val="333333"/>
              </a:solidFill>
              <a:highlight>
                <a:srgbClr val="FFFFFF"/>
              </a:highlight>
            </a:endParaRPr>
          </a:p>
          <a:p>
            <a:pPr indent="0" lvl="0" marL="0" rtl="0" algn="l">
              <a:lnSpc>
                <a:spcPct val="115000"/>
              </a:lnSpc>
              <a:spcBef>
                <a:spcPts val="0"/>
              </a:spcBef>
              <a:spcAft>
                <a:spcPts val="0"/>
              </a:spcAft>
              <a:buNone/>
            </a:pPr>
            <a:r>
              <a:rPr lang="en" sz="1150">
                <a:solidFill>
                  <a:srgbClr val="006699"/>
                </a:solidFill>
                <a:highlight>
                  <a:srgbClr val="FFFFFF"/>
                </a:highlight>
                <a:uFill>
                  <a:noFill/>
                </a:uFill>
                <a:hlinkClick r:id="rId6">
                  <a:extLst>
                    <a:ext uri="{A12FA001-AC4F-418D-AE19-62706E023703}">
                      <ahyp:hlinkClr val="tx"/>
                    </a:ext>
                  </a:extLst>
                </a:hlinkClick>
              </a:rPr>
              <a:t>Vibhav Prakash Singh</a:t>
            </a:r>
            <a:endParaRPr sz="1150">
              <a:solidFill>
                <a:srgbClr val="006699"/>
              </a:solidFill>
              <a:highlight>
                <a:srgbClr val="FFFFFF"/>
              </a:highlight>
            </a:endParaRPr>
          </a:p>
          <a:p>
            <a:pPr indent="0" lvl="0" marL="0" rtl="0" algn="l">
              <a:lnSpc>
                <a:spcPct val="115000"/>
              </a:lnSpc>
              <a:spcBef>
                <a:spcPts val="0"/>
              </a:spcBef>
              <a:spcAft>
                <a:spcPts val="0"/>
              </a:spcAft>
              <a:buNone/>
            </a:pPr>
            <a:r>
              <a:rPr lang="en" sz="1150">
                <a:solidFill>
                  <a:srgbClr val="333333"/>
                </a:solidFill>
                <a:highlight>
                  <a:srgbClr val="FFFFFF"/>
                </a:highlight>
              </a:rPr>
              <a:t>National Institute of Technology, Allahabad, UP, India</a:t>
            </a:r>
            <a:endParaRPr sz="1150">
              <a:solidFill>
                <a:srgbClr val="333333"/>
              </a:solidFill>
              <a:highlight>
                <a:srgbClr val="FFFFFF"/>
              </a:highlight>
            </a:endParaRPr>
          </a:p>
          <a:p>
            <a:pPr indent="0" lvl="0" marL="0" rtl="0" algn="ctr">
              <a:lnSpc>
                <a:spcPct val="130000"/>
              </a:lnSpc>
              <a:spcBef>
                <a:spcPts val="0"/>
              </a:spcBef>
              <a:spcAft>
                <a:spcPts val="0"/>
              </a:spcAft>
              <a:buNone/>
            </a:pPr>
            <a:r>
              <a:t/>
            </a:r>
            <a:endParaRPr b="1" sz="1500">
              <a:solidFill>
                <a:srgbClr val="333333"/>
              </a:solidFill>
              <a:highlight>
                <a:srgbClr val="FFFFFF"/>
              </a:highlight>
            </a:endParaRPr>
          </a:p>
          <a:p>
            <a:pPr indent="0" lvl="0" marL="0" rtl="0" algn="l">
              <a:lnSpc>
                <a:spcPct val="130000"/>
              </a:lnSpc>
              <a:spcBef>
                <a:spcPts val="0"/>
              </a:spcBef>
              <a:spcAft>
                <a:spcPts val="0"/>
              </a:spcAft>
              <a:buNone/>
            </a:pPr>
            <a:r>
              <a:rPr b="1" lang="en" sz="1500">
                <a:solidFill>
                  <a:srgbClr val="333333"/>
                </a:solidFill>
                <a:highlight>
                  <a:srgbClr val="FFFFFF"/>
                </a:highlight>
              </a:rPr>
              <a:t>Research Paper =&gt; </a:t>
            </a:r>
            <a:r>
              <a:rPr lang="en" sz="1500" u="sng">
                <a:solidFill>
                  <a:schemeClr val="hlink"/>
                </a:solidFill>
                <a:highlight>
                  <a:srgbClr val="FFFFFF"/>
                </a:highlight>
                <a:hlinkClick r:id="rId7"/>
              </a:rPr>
              <a:t>https://ieeexplore.ieee.org/document/9170705</a:t>
            </a:r>
            <a:endParaRPr sz="1500">
              <a:solidFill>
                <a:srgbClr val="333333"/>
              </a:solidFill>
              <a:highlight>
                <a:srgbClr val="FFFFFF"/>
              </a:highlight>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idx="4294967295" type="title"/>
          </p:nvPr>
        </p:nvSpPr>
        <p:spPr>
          <a:xfrm>
            <a:off x="773700" y="17550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rPr>
              <a:t>Creating Dataset</a:t>
            </a:r>
            <a:endParaRPr b="1" sz="2200">
              <a:solidFill>
                <a:schemeClr val="lt2"/>
              </a:solidFill>
            </a:endParaRPr>
          </a:p>
        </p:txBody>
      </p:sp>
      <p:cxnSp>
        <p:nvCxnSpPr>
          <p:cNvPr id="113" name="Google Shape;113;p20"/>
          <p:cNvCxnSpPr/>
          <p:nvPr/>
        </p:nvCxnSpPr>
        <p:spPr>
          <a:xfrm>
            <a:off x="4295550" y="907800"/>
            <a:ext cx="552900" cy="0"/>
          </a:xfrm>
          <a:prstGeom prst="straightConnector1">
            <a:avLst/>
          </a:prstGeom>
          <a:noFill/>
          <a:ln cap="flat" cmpd="sng" w="28575">
            <a:solidFill>
              <a:schemeClr val="dk1"/>
            </a:solidFill>
            <a:prstDash val="solid"/>
            <a:round/>
            <a:headEnd len="sm" w="sm" type="none"/>
            <a:tailEnd len="sm" w="sm" type="none"/>
          </a:ln>
        </p:spPr>
      </p:cxnSp>
      <p:sp>
        <p:nvSpPr>
          <p:cNvPr id="114" name="Google Shape;114;p20"/>
          <p:cNvSpPr txBox="1"/>
          <p:nvPr>
            <p:ph idx="4294967295" type="body"/>
          </p:nvPr>
        </p:nvSpPr>
        <p:spPr>
          <a:xfrm>
            <a:off x="229625" y="1129725"/>
            <a:ext cx="8688900" cy="38943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 sz="1400">
                <a:solidFill>
                  <a:srgbClr val="666666"/>
                </a:solidFill>
                <a:latin typeface="Droid Serif"/>
                <a:ea typeface="Droid Serif"/>
                <a:cs typeface="Droid Serif"/>
                <a:sym typeface="Droid Serif"/>
              </a:rPr>
              <a:t>Dataset Link - </a:t>
            </a:r>
            <a:r>
              <a:rPr lang="en" sz="1400" u="sng">
                <a:solidFill>
                  <a:srgbClr val="1155CC"/>
                </a:solidFill>
                <a:latin typeface="Droid Serif"/>
                <a:ea typeface="Droid Serif"/>
                <a:cs typeface="Droid Serif"/>
                <a:sym typeface="Droid Serif"/>
                <a:hlinkClick r:id="rId3">
                  <a:extLst>
                    <a:ext uri="{A12FA001-AC4F-418D-AE19-62706E023703}">
                      <ahyp:hlinkClr val="tx"/>
                    </a:ext>
                  </a:extLst>
                </a:hlinkClick>
              </a:rPr>
              <a:t>https://www.kaggle.com/sachinpatel21/starter-code-to-view-dataset-images/data</a:t>
            </a:r>
            <a:endParaRPr sz="1400">
              <a:solidFill>
                <a:srgbClr val="666666"/>
              </a:solidFill>
              <a:latin typeface="Droid Serif"/>
              <a:ea typeface="Droid Serif"/>
              <a:cs typeface="Droid Serif"/>
              <a:sym typeface="Droid Serif"/>
            </a:endParaRPr>
          </a:p>
          <a:p>
            <a:pPr indent="0" lvl="0" marL="0" rtl="0" algn="l">
              <a:lnSpc>
                <a:spcPct val="130000"/>
              </a:lnSpc>
              <a:spcBef>
                <a:spcPts val="1000"/>
              </a:spcBef>
              <a:spcAft>
                <a:spcPts val="0"/>
              </a:spcAft>
              <a:buNone/>
            </a:pPr>
            <a:r>
              <a:rPr lang="en" sz="1400">
                <a:solidFill>
                  <a:srgbClr val="666666"/>
                </a:solidFill>
                <a:latin typeface="Droid Serif"/>
                <a:ea typeface="Droid Serif"/>
                <a:cs typeface="Droid Serif"/>
                <a:sym typeface="Droid Serif"/>
              </a:rPr>
              <a:t>Image labelling using - </a:t>
            </a:r>
            <a:r>
              <a:rPr lang="en" sz="1400" u="sng">
                <a:solidFill>
                  <a:srgbClr val="1155CC"/>
                </a:solidFill>
                <a:latin typeface="Droid Serif"/>
                <a:ea typeface="Droid Serif"/>
                <a:cs typeface="Droid Serif"/>
                <a:sym typeface="Droid Serif"/>
                <a:hlinkClick r:id="rId4">
                  <a:extLst>
                    <a:ext uri="{A12FA001-AC4F-418D-AE19-62706E023703}">
                      <ahyp:hlinkClr val="tx"/>
                    </a:ext>
                  </a:extLst>
                </a:hlinkClick>
              </a:rPr>
              <a:t>https://github.com/tzutalin/labelImg</a:t>
            </a:r>
            <a:endParaRPr sz="1400">
              <a:solidFill>
                <a:srgbClr val="666666"/>
              </a:solidFill>
              <a:latin typeface="Droid Serif"/>
              <a:ea typeface="Droid Serif"/>
              <a:cs typeface="Droid Serif"/>
              <a:sym typeface="Droid Serif"/>
            </a:endParaRPr>
          </a:p>
          <a:p>
            <a:pPr indent="0" lvl="0" marL="0" rtl="0" algn="l">
              <a:lnSpc>
                <a:spcPct val="130000"/>
              </a:lnSpc>
              <a:spcBef>
                <a:spcPts val="1000"/>
              </a:spcBef>
              <a:spcAft>
                <a:spcPts val="0"/>
              </a:spcAft>
              <a:buNone/>
            </a:pPr>
            <a:r>
              <a:rPr lang="en" sz="1400">
                <a:solidFill>
                  <a:srgbClr val="24292F"/>
                </a:solidFill>
                <a:highlight>
                  <a:srgbClr val="FFFFFF"/>
                </a:highlight>
                <a:latin typeface="Arial"/>
                <a:ea typeface="Arial"/>
                <a:cs typeface="Arial"/>
                <a:sym typeface="Arial"/>
              </a:rPr>
              <a:t>We had got the Pothole images dataset and we had used labelImg which is an open tool for labelling your images.</a:t>
            </a:r>
            <a:endParaRPr sz="1400">
              <a:solidFill>
                <a:srgbClr val="24292F"/>
              </a:solidFill>
              <a:highlight>
                <a:srgbClr val="FFFFFF"/>
              </a:highlight>
              <a:latin typeface="Arial"/>
              <a:ea typeface="Arial"/>
              <a:cs typeface="Arial"/>
              <a:sym typeface="Arial"/>
            </a:endParaRPr>
          </a:p>
          <a:p>
            <a:pPr indent="0" lvl="0" marL="0" rtl="0" algn="ctr">
              <a:lnSpc>
                <a:spcPct val="100000"/>
              </a:lnSpc>
              <a:spcBef>
                <a:spcPts val="0"/>
              </a:spcBef>
              <a:spcAft>
                <a:spcPts val="0"/>
              </a:spcAft>
              <a:buNone/>
            </a:pPr>
            <a:r>
              <a:t/>
            </a:r>
            <a:endParaRPr/>
          </a:p>
        </p:txBody>
      </p:sp>
      <p:pic>
        <p:nvPicPr>
          <p:cNvPr id="115" name="Google Shape;115;p20"/>
          <p:cNvPicPr preferRelativeResize="0"/>
          <p:nvPr/>
        </p:nvPicPr>
        <p:blipFill>
          <a:blip r:embed="rId5">
            <a:alphaModFix/>
          </a:blip>
          <a:stretch>
            <a:fillRect/>
          </a:stretch>
        </p:blipFill>
        <p:spPr>
          <a:xfrm>
            <a:off x="2252311" y="2571750"/>
            <a:ext cx="4549814" cy="236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4294967295" type="title"/>
          </p:nvPr>
        </p:nvSpPr>
        <p:spPr>
          <a:xfrm>
            <a:off x="773700" y="17550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rPr>
              <a:t>Training of Faster-RCNN</a:t>
            </a:r>
            <a:endParaRPr b="1" sz="2200">
              <a:solidFill>
                <a:schemeClr val="lt2"/>
              </a:solidFill>
            </a:endParaRPr>
          </a:p>
        </p:txBody>
      </p:sp>
      <p:cxnSp>
        <p:nvCxnSpPr>
          <p:cNvPr id="121" name="Google Shape;121;p21"/>
          <p:cNvCxnSpPr/>
          <p:nvPr/>
        </p:nvCxnSpPr>
        <p:spPr>
          <a:xfrm>
            <a:off x="4295550" y="907800"/>
            <a:ext cx="552900" cy="0"/>
          </a:xfrm>
          <a:prstGeom prst="straightConnector1">
            <a:avLst/>
          </a:prstGeom>
          <a:noFill/>
          <a:ln cap="flat" cmpd="sng" w="28575">
            <a:solidFill>
              <a:schemeClr val="dk1"/>
            </a:solidFill>
            <a:prstDash val="solid"/>
            <a:round/>
            <a:headEnd len="sm" w="sm" type="none"/>
            <a:tailEnd len="sm" w="sm" type="none"/>
          </a:ln>
        </p:spPr>
      </p:cxnSp>
      <p:sp>
        <p:nvSpPr>
          <p:cNvPr id="122" name="Google Shape;122;p21"/>
          <p:cNvSpPr txBox="1"/>
          <p:nvPr>
            <p:ph idx="4294967295" type="body"/>
          </p:nvPr>
        </p:nvSpPr>
        <p:spPr>
          <a:xfrm>
            <a:off x="229625" y="1129725"/>
            <a:ext cx="8688900" cy="38943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 sz="1400">
                <a:solidFill>
                  <a:srgbClr val="666666"/>
                </a:solidFill>
                <a:highlight>
                  <a:srgbClr val="FFFFFF"/>
                </a:highlight>
                <a:latin typeface="Droid Serif"/>
                <a:ea typeface="Droid Serif"/>
                <a:cs typeface="Droid Serif"/>
                <a:sym typeface="Droid Serif"/>
              </a:rPr>
              <a:t>TensorFlow provides several object detection models (pre-trained classifiers with specific neural network architectures) in its model zoo.</a:t>
            </a:r>
            <a:endParaRPr sz="1400">
              <a:solidFill>
                <a:srgbClr val="666666"/>
              </a:solidFill>
              <a:highlight>
                <a:srgbClr val="FFFFFF"/>
              </a:highlight>
              <a:latin typeface="Droid Serif"/>
              <a:ea typeface="Droid Serif"/>
              <a:cs typeface="Droid Serif"/>
              <a:sym typeface="Droid Serif"/>
            </a:endParaRPr>
          </a:p>
          <a:p>
            <a:pPr indent="0" lvl="0" marL="457200" rtl="0" algn="l">
              <a:lnSpc>
                <a:spcPct val="130000"/>
              </a:lnSpc>
              <a:spcBef>
                <a:spcPts val="1000"/>
              </a:spcBef>
              <a:spcAft>
                <a:spcPts val="0"/>
              </a:spcAft>
              <a:buNone/>
            </a:pPr>
            <a:r>
              <a:rPr lang="en" sz="1200">
                <a:solidFill>
                  <a:srgbClr val="24292F"/>
                </a:solidFill>
                <a:highlight>
                  <a:srgbClr val="FFFFFF"/>
                </a:highlight>
                <a:latin typeface="Arial"/>
                <a:ea typeface="Arial"/>
                <a:cs typeface="Arial"/>
                <a:sym typeface="Arial"/>
              </a:rPr>
              <a:t>link to the models -  </a:t>
            </a:r>
            <a:r>
              <a:rPr lang="en" sz="1200" u="sng">
                <a:solidFill>
                  <a:srgbClr val="1155CC"/>
                </a:solidFill>
                <a:highlight>
                  <a:srgbClr val="FFFFFF"/>
                </a:highlight>
                <a:latin typeface="Arial"/>
                <a:ea typeface="Arial"/>
                <a:cs typeface="Arial"/>
                <a:sym typeface="Arial"/>
                <a:hlinkClick r:id="rId3">
                  <a:extLst>
                    <a:ext uri="{A12FA001-AC4F-418D-AE19-62706E023703}">
                      <ahyp:hlinkClr val="tx"/>
                    </a:ext>
                  </a:extLst>
                </a:hlinkClick>
              </a:rPr>
              <a:t>https://github.com/tensorflow/models/tree/master/research/object_detection/models</a:t>
            </a:r>
            <a:endParaRPr sz="1200">
              <a:solidFill>
                <a:srgbClr val="24292F"/>
              </a:solidFill>
              <a:highlight>
                <a:srgbClr val="FFFFFF"/>
              </a:highlight>
              <a:latin typeface="Arial"/>
              <a:ea typeface="Arial"/>
              <a:cs typeface="Arial"/>
              <a:sym typeface="Arial"/>
            </a:endParaRPr>
          </a:p>
          <a:p>
            <a:pPr indent="0" lvl="0" marL="0" rtl="0" algn="l">
              <a:lnSpc>
                <a:spcPct val="130000"/>
              </a:lnSpc>
              <a:spcBef>
                <a:spcPts val="1000"/>
              </a:spcBef>
              <a:spcAft>
                <a:spcPts val="0"/>
              </a:spcAft>
              <a:buNone/>
            </a:pPr>
            <a:r>
              <a:rPr lang="en" sz="1400">
                <a:solidFill>
                  <a:srgbClr val="666666"/>
                </a:solidFill>
                <a:highlight>
                  <a:srgbClr val="FFFFFF"/>
                </a:highlight>
                <a:latin typeface="Droid Serif"/>
                <a:ea typeface="Droid Serif"/>
                <a:cs typeface="Droid Serif"/>
                <a:sym typeface="Droid Serif"/>
              </a:rPr>
              <a:t>And we</a:t>
            </a:r>
            <a:r>
              <a:rPr lang="en" sz="1400">
                <a:solidFill>
                  <a:srgbClr val="666666"/>
                </a:solidFill>
                <a:latin typeface="Droid Serif"/>
                <a:ea typeface="Droid Serif"/>
                <a:cs typeface="Droid Serif"/>
                <a:sym typeface="Droid Serif"/>
              </a:rPr>
              <a:t> choose the required F-RCNN model from it.</a:t>
            </a:r>
            <a:endParaRPr sz="1400">
              <a:solidFill>
                <a:srgbClr val="666666"/>
              </a:solidFill>
              <a:latin typeface="Droid Serif"/>
              <a:ea typeface="Droid Serif"/>
              <a:cs typeface="Droid Serif"/>
              <a:sym typeface="Droid Serif"/>
            </a:endParaRPr>
          </a:p>
          <a:p>
            <a:pPr indent="0" lvl="0" marL="0" rtl="0" algn="l">
              <a:lnSpc>
                <a:spcPct val="130000"/>
              </a:lnSpc>
              <a:spcBef>
                <a:spcPts val="1000"/>
              </a:spcBef>
              <a:spcAft>
                <a:spcPts val="0"/>
              </a:spcAft>
              <a:buNone/>
            </a:pPr>
            <a:r>
              <a:rPr lang="en" sz="1400">
                <a:solidFill>
                  <a:srgbClr val="666666"/>
                </a:solidFill>
                <a:latin typeface="Droid Serif"/>
                <a:ea typeface="Droid Serif"/>
                <a:cs typeface="Droid Serif"/>
                <a:sym typeface="Droid Serif"/>
              </a:rPr>
              <a:t>Now we trained our model using:</a:t>
            </a:r>
            <a:endParaRPr sz="1400">
              <a:solidFill>
                <a:srgbClr val="666666"/>
              </a:solidFill>
              <a:latin typeface="Droid Serif"/>
              <a:ea typeface="Droid Serif"/>
              <a:cs typeface="Droid Serif"/>
              <a:sym typeface="Droid Serif"/>
            </a:endParaRPr>
          </a:p>
          <a:p>
            <a:pPr indent="-317500" lvl="0" marL="457200" rtl="0" algn="l">
              <a:lnSpc>
                <a:spcPct val="130000"/>
              </a:lnSpc>
              <a:spcBef>
                <a:spcPts val="1000"/>
              </a:spcBef>
              <a:spcAft>
                <a:spcPts val="0"/>
              </a:spcAft>
              <a:buClr>
                <a:srgbClr val="666666"/>
              </a:buClr>
              <a:buSzPts val="1400"/>
              <a:buFont typeface="Droid Serif"/>
              <a:buChar char="●"/>
            </a:pPr>
            <a:r>
              <a:rPr lang="en" sz="1400">
                <a:solidFill>
                  <a:srgbClr val="666666"/>
                </a:solidFill>
                <a:latin typeface="Droid Serif"/>
                <a:ea typeface="Droid Serif"/>
                <a:cs typeface="Droid Serif"/>
                <a:sym typeface="Droid Serif"/>
              </a:rPr>
              <a:t> prepared dataset</a:t>
            </a:r>
            <a:endParaRPr sz="1400">
              <a:solidFill>
                <a:srgbClr val="666666"/>
              </a:solidFill>
              <a:latin typeface="Droid Serif"/>
              <a:ea typeface="Droid Serif"/>
              <a:cs typeface="Droid Serif"/>
              <a:sym typeface="Droid Serif"/>
            </a:endParaRPr>
          </a:p>
          <a:p>
            <a:pPr indent="-317500" lvl="0" marL="457200" rtl="0" algn="l">
              <a:lnSpc>
                <a:spcPct val="130000"/>
              </a:lnSpc>
              <a:spcBef>
                <a:spcPts val="0"/>
              </a:spcBef>
              <a:spcAft>
                <a:spcPts val="0"/>
              </a:spcAft>
              <a:buClr>
                <a:srgbClr val="666666"/>
              </a:buClr>
              <a:buSzPts val="1400"/>
              <a:buFont typeface="Droid Serif"/>
              <a:buChar char="●"/>
            </a:pPr>
            <a:r>
              <a:rPr lang="en" sz="1400">
                <a:solidFill>
                  <a:srgbClr val="666666"/>
                </a:solidFill>
                <a:latin typeface="Droid Serif"/>
                <a:ea typeface="Droid Serif"/>
                <a:cs typeface="Droid Serif"/>
                <a:sym typeface="Droid Serif"/>
              </a:rPr>
              <a:t>.pbtxt file (which contains the labels)</a:t>
            </a:r>
            <a:endParaRPr sz="1400">
              <a:solidFill>
                <a:srgbClr val="666666"/>
              </a:solidFill>
              <a:latin typeface="Droid Serif"/>
              <a:ea typeface="Droid Serif"/>
              <a:cs typeface="Droid Serif"/>
              <a:sym typeface="Droid Serif"/>
            </a:endParaRPr>
          </a:p>
          <a:p>
            <a:pPr indent="-317500" lvl="0" marL="457200" rtl="0" algn="l">
              <a:lnSpc>
                <a:spcPct val="130000"/>
              </a:lnSpc>
              <a:spcBef>
                <a:spcPts val="0"/>
              </a:spcBef>
              <a:spcAft>
                <a:spcPts val="0"/>
              </a:spcAft>
              <a:buClr>
                <a:srgbClr val="666666"/>
              </a:buClr>
              <a:buSzPts val="1400"/>
              <a:buFont typeface="Droid Serif"/>
              <a:buChar char="●"/>
            </a:pPr>
            <a:r>
              <a:rPr lang="en" sz="1400">
                <a:solidFill>
                  <a:srgbClr val="666666"/>
                </a:solidFill>
                <a:latin typeface="Droid Serif"/>
                <a:ea typeface="Droid Serif"/>
                <a:cs typeface="Droid Serif"/>
                <a:sym typeface="Droid Serif"/>
              </a:rPr>
              <a:t>train.record(which contain config of every image contained in the train folder)</a:t>
            </a:r>
            <a:endParaRPr sz="1400">
              <a:solidFill>
                <a:srgbClr val="666666"/>
              </a:solidFill>
              <a:latin typeface="Droid Serif"/>
              <a:ea typeface="Droid Serif"/>
              <a:cs typeface="Droid Serif"/>
              <a:sym typeface="Droid Serif"/>
            </a:endParaRPr>
          </a:p>
          <a:p>
            <a:pPr indent="-317500" lvl="0" marL="457200" rtl="0" algn="l">
              <a:lnSpc>
                <a:spcPct val="130000"/>
              </a:lnSpc>
              <a:spcBef>
                <a:spcPts val="0"/>
              </a:spcBef>
              <a:spcAft>
                <a:spcPts val="0"/>
              </a:spcAft>
              <a:buClr>
                <a:srgbClr val="666666"/>
              </a:buClr>
              <a:buSzPts val="1400"/>
              <a:buFont typeface="Droid Serif"/>
              <a:buChar char="●"/>
            </a:pPr>
            <a:r>
              <a:rPr lang="en" sz="1400">
                <a:solidFill>
                  <a:srgbClr val="666666"/>
                </a:solidFill>
                <a:latin typeface="Droid Serif"/>
                <a:ea typeface="Droid Serif"/>
                <a:cs typeface="Droid Serif"/>
                <a:sym typeface="Droid Serif"/>
              </a:rPr>
              <a:t>test.record (similar to train.record) </a:t>
            </a:r>
            <a:endParaRPr sz="1400">
              <a:solidFill>
                <a:srgbClr val="666666"/>
              </a:solidFill>
              <a:latin typeface="Droid Serif"/>
              <a:ea typeface="Droid Serif"/>
              <a:cs typeface="Droid Serif"/>
              <a:sym typeface="Droid Serif"/>
            </a:endParaRPr>
          </a:p>
          <a:p>
            <a:pPr indent="-317500" lvl="0" marL="457200" rtl="0" algn="l">
              <a:lnSpc>
                <a:spcPct val="130000"/>
              </a:lnSpc>
              <a:spcBef>
                <a:spcPts val="0"/>
              </a:spcBef>
              <a:spcAft>
                <a:spcPts val="0"/>
              </a:spcAft>
              <a:buClr>
                <a:srgbClr val="666666"/>
              </a:buClr>
              <a:buSzPts val="1400"/>
              <a:buFont typeface="Droid Serif"/>
              <a:buChar char="●"/>
            </a:pPr>
            <a:r>
              <a:rPr lang="en" sz="1400">
                <a:solidFill>
                  <a:srgbClr val="666666"/>
                </a:solidFill>
                <a:latin typeface="Droid Serif"/>
                <a:ea typeface="Droid Serif"/>
                <a:cs typeface="Droid Serif"/>
                <a:sym typeface="Droid Serif"/>
              </a:rPr>
              <a:t>and the base model obtained from tensorflow.</a:t>
            </a:r>
            <a:endParaRPr sz="1400">
              <a:solidFill>
                <a:srgbClr val="666666"/>
              </a:solidFill>
              <a:latin typeface="Droid Serif"/>
              <a:ea typeface="Droid Serif"/>
              <a:cs typeface="Droid Serif"/>
              <a:sym typeface="Droid Serif"/>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